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60" r:id="rId2"/>
  </p:sldMasterIdLst>
  <p:notesMasterIdLst>
    <p:notesMasterId r:id="rId77"/>
  </p:notesMasterIdLst>
  <p:sldIdLst>
    <p:sldId id="256" r:id="rId3"/>
    <p:sldId id="409" r:id="rId4"/>
    <p:sldId id="281" r:id="rId5"/>
    <p:sldId id="288" r:id="rId6"/>
    <p:sldId id="514" r:id="rId7"/>
    <p:sldId id="337" r:id="rId8"/>
    <p:sldId id="495" r:id="rId9"/>
    <p:sldId id="521" r:id="rId10"/>
    <p:sldId id="420" r:id="rId11"/>
    <p:sldId id="413" r:id="rId12"/>
    <p:sldId id="348" r:id="rId13"/>
    <p:sldId id="511" r:id="rId14"/>
    <p:sldId id="395" r:id="rId15"/>
    <p:sldId id="262" r:id="rId16"/>
    <p:sldId id="454" r:id="rId17"/>
    <p:sldId id="428" r:id="rId18"/>
    <p:sldId id="421" r:id="rId19"/>
    <p:sldId id="422" r:id="rId20"/>
    <p:sldId id="512" r:id="rId21"/>
    <p:sldId id="509" r:id="rId22"/>
    <p:sldId id="359" r:id="rId23"/>
    <p:sldId id="392" r:id="rId24"/>
    <p:sldId id="354" r:id="rId25"/>
    <p:sldId id="459" r:id="rId26"/>
    <p:sldId id="367" r:id="rId27"/>
    <p:sldId id="406" r:id="rId28"/>
    <p:sldId id="405" r:id="rId29"/>
    <p:sldId id="260" r:id="rId30"/>
    <p:sldId id="529" r:id="rId31"/>
    <p:sldId id="468" r:id="rId32"/>
    <p:sldId id="517" r:id="rId33"/>
    <p:sldId id="438" r:id="rId34"/>
    <p:sldId id="437" r:id="rId35"/>
    <p:sldId id="440" r:id="rId36"/>
    <p:sldId id="452" r:id="rId37"/>
    <p:sldId id="265" r:id="rId38"/>
    <p:sldId id="434" r:id="rId39"/>
    <p:sldId id="266" r:id="rId40"/>
    <p:sldId id="522" r:id="rId41"/>
    <p:sldId id="268" r:id="rId42"/>
    <p:sldId id="267" r:id="rId43"/>
    <p:sldId id="528" r:id="rId44"/>
    <p:sldId id="523" r:id="rId45"/>
    <p:sldId id="427" r:id="rId46"/>
    <p:sldId id="269" r:id="rId47"/>
    <p:sldId id="516" r:id="rId48"/>
    <p:sldId id="499" r:id="rId49"/>
    <p:sldId id="524" r:id="rId50"/>
    <p:sldId id="527" r:id="rId51"/>
    <p:sldId id="458" r:id="rId52"/>
    <p:sldId id="426" r:id="rId53"/>
    <p:sldId id="463" r:id="rId54"/>
    <p:sldId id="467" r:id="rId55"/>
    <p:sldId id="343" r:id="rId56"/>
    <p:sldId id="258" r:id="rId57"/>
    <p:sldId id="525" r:id="rId58"/>
    <p:sldId id="272" r:id="rId59"/>
    <p:sldId id="477" r:id="rId60"/>
    <p:sldId id="518" r:id="rId61"/>
    <p:sldId id="481" r:id="rId62"/>
    <p:sldId id="510" r:id="rId63"/>
    <p:sldId id="497" r:id="rId64"/>
    <p:sldId id="526" r:id="rId65"/>
    <p:sldId id="500" r:id="rId66"/>
    <p:sldId id="519" r:id="rId67"/>
    <p:sldId id="408" r:id="rId68"/>
    <p:sldId id="443" r:id="rId69"/>
    <p:sldId id="444" r:id="rId70"/>
    <p:sldId id="445" r:id="rId71"/>
    <p:sldId id="446" r:id="rId72"/>
    <p:sldId id="447" r:id="rId73"/>
    <p:sldId id="448" r:id="rId74"/>
    <p:sldId id="449" r:id="rId75"/>
    <p:sldId id="450"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ara Hughes" initials="C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5409" autoAdjust="0"/>
  </p:normalViewPr>
  <p:slideViewPr>
    <p:cSldViewPr>
      <p:cViewPr>
        <p:scale>
          <a:sx n="60" d="100"/>
          <a:sy n="60" d="100"/>
        </p:scale>
        <p:origin x="-1356" y="-69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07T15:11:26.776" idx="1">
    <p:pos x="57" y="46"/>
    <p:text>Date added in</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0-05-07T16:07:13.539" idx="2">
    <p:pos x="10" y="10"/>
    <p:text>New Graph inserted and comments amended below. PLease check for correct interpretation.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A751B-02E0-45D5-B220-B0CBE3514142}" type="datetimeFigureOut">
              <a:rPr lang="en-GB" smtClean="0"/>
              <a:pPr/>
              <a:t>11/05/2020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711DD-2DDA-4911-946B-42BD11495D95}" type="slidenum">
              <a:rPr lang="en-GB" smtClean="0"/>
              <a:pPr/>
              <a:t>‹#›</a:t>
            </a:fld>
            <a:endParaRPr lang="en-GB"/>
          </a:p>
        </p:txBody>
      </p:sp>
    </p:spTree>
    <p:extLst>
      <p:ext uri="{BB962C8B-B14F-4D97-AF65-F5344CB8AC3E}">
        <p14:creationId xmlns:p14="http://schemas.microsoft.com/office/powerpoint/2010/main" xmlns="" val="1300108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late December 2019, the WHO was informed of a cluster of cases of pneumonia of unknown cause in Wuhan City, China. On 12 January 2020 it was announced by the WHO that a novel Coronavirus had been identified as the causative agent. The outbreak was declared a Public Health Emergency of International Concern by WHO on 30</a:t>
            </a:r>
            <a:r>
              <a:rPr lang="en-GB" sz="1200" baseline="30000" dirty="0"/>
              <a:t>th</a:t>
            </a:r>
            <a:r>
              <a:rPr lang="en-GB" sz="1200" dirty="0"/>
              <a:t> January 2020 and a Pandemic</a:t>
            </a:r>
            <a:r>
              <a:rPr lang="en-GB" sz="1200" baseline="0" dirty="0"/>
              <a:t> on 11</a:t>
            </a:r>
            <a:r>
              <a:rPr lang="en-GB" sz="1200" baseline="30000" dirty="0"/>
              <a:t>th</a:t>
            </a:r>
            <a:r>
              <a:rPr lang="en-GB" sz="1200" baseline="0" dirty="0"/>
              <a:t> March</a:t>
            </a:r>
            <a:endParaRPr lang="en-GB" sz="1200" dirty="0"/>
          </a:p>
          <a:p>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Confirmation of the disease requires detection of viral RNA. Nasopharyngeal and throat swabs are currently recommended. The swabs may be negative in patients who do not have symptoms. The virus can also be detected in blood and stool.</a:t>
            </a:r>
          </a:p>
          <a:p>
            <a:r>
              <a:rPr lang="en-IE" dirty="0"/>
              <a:t>The rate of viral co-infection is low but bacterial co-infection may be common and standard CAP antibiotics are recommended. In intubated patients in the post viraemic phase, nasopharyngeal and throat swabs may be falsely negatives and a lower respiratory sample (e.g. BAL) may be required to make the diagnosis.</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13</a:t>
            </a:fld>
            <a:endParaRPr lang="en-GB"/>
          </a:p>
        </p:txBody>
      </p:sp>
    </p:spTree>
    <p:extLst>
      <p:ext uri="{BB962C8B-B14F-4D97-AF65-F5344CB8AC3E}">
        <p14:creationId xmlns:p14="http://schemas.microsoft.com/office/powerpoint/2010/main" xmlns="" val="7258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COVID 19 can present as a Severe Acute respiratory infection. The patients typically have type 1 respiratory infection and are often </a:t>
            </a:r>
            <a:r>
              <a:rPr lang="en-IE" dirty="0" err="1"/>
              <a:t>hypocarbic</a:t>
            </a:r>
            <a:r>
              <a:rPr lang="en-IE" dirty="0"/>
              <a:t>. 85% of ICU patients will meet criteria for ARDS and in fact most Italian data indicated that by the time of intubation most patients meet criteria for severe ARDS. </a:t>
            </a:r>
          </a:p>
          <a:p>
            <a:r>
              <a:rPr lang="en-IE" dirty="0"/>
              <a:t>Despite severe hypoxia, lung compliance is often normal or near normal and care needs to be taken not to cause VILI while on IPPV.</a:t>
            </a:r>
          </a:p>
          <a:p>
            <a:r>
              <a:rPr lang="en-IE" dirty="0"/>
              <a:t>Septic shock occurs in 23% of patients and AKI in 23%.</a:t>
            </a:r>
          </a:p>
          <a:p>
            <a:r>
              <a:rPr lang="en-IE" dirty="0"/>
              <a:t>Myocarditis</a:t>
            </a:r>
            <a:r>
              <a:rPr lang="en-IE" baseline="0" dirty="0"/>
              <a:t> is common (17-29%) and can be a delayed phenomenon at a median of 15 days into the illness in one study. Fulminant myocarditis in not infrequently a cause of death in these patients. This may need to be considered when using experimental potentially cardiotoxic drugs to treat the primary disease or perhaps a reason to closely follow troponin levels in </a:t>
            </a:r>
            <a:r>
              <a:rPr lang="en-IE" baseline="0" dirty="0" err="1"/>
              <a:t>patinets</a:t>
            </a:r>
            <a:r>
              <a:rPr lang="en-IE" baseline="0" dirty="0"/>
              <a:t> on </a:t>
            </a:r>
            <a:r>
              <a:rPr lang="en-IE" baseline="0"/>
              <a:t>those drugs</a:t>
            </a:r>
            <a:endParaRPr lang="en-IE"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14</a:t>
            </a:fld>
            <a:endParaRPr lang="en-GB"/>
          </a:p>
        </p:txBody>
      </p:sp>
    </p:spTree>
    <p:extLst>
      <p:ext uri="{BB962C8B-B14F-4D97-AF65-F5344CB8AC3E}">
        <p14:creationId xmlns:p14="http://schemas.microsoft.com/office/powerpoint/2010/main" xmlns="" val="128560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CXR usually shows bilateral infiltrates but is occasionally normal even in severe cases</a:t>
            </a:r>
          </a:p>
          <a:p>
            <a:endParaRPr lang="en-IE"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15</a:t>
            </a:fld>
            <a:endParaRPr lang="en-GB"/>
          </a:p>
        </p:txBody>
      </p:sp>
    </p:spTree>
    <p:extLst>
      <p:ext uri="{BB962C8B-B14F-4D97-AF65-F5344CB8AC3E}">
        <p14:creationId xmlns:p14="http://schemas.microsoft.com/office/powerpoint/2010/main" xmlns="" val="546356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CT Thorax usually shows bilateral alveolar infiltrates or ground glass opacification but is occasionally normal at presentation. </a:t>
            </a:r>
          </a:p>
          <a:p>
            <a:r>
              <a:rPr lang="en-IE" dirty="0"/>
              <a:t>Septic shock is an unusual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Leucopenia</a:t>
            </a:r>
            <a:r>
              <a:rPr lang="en-GB" b="0" dirty="0"/>
              <a:t> and lymphopenia are common and lymphopenia is a marker of severity of disease and outcome.</a:t>
            </a:r>
          </a:p>
          <a:p>
            <a:endParaRPr lang="en-GB" b="0"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16</a:t>
            </a:fld>
            <a:endParaRPr lang="en-GB"/>
          </a:p>
        </p:txBody>
      </p:sp>
    </p:spTree>
    <p:extLst>
      <p:ext uri="{BB962C8B-B14F-4D97-AF65-F5344CB8AC3E}">
        <p14:creationId xmlns:p14="http://schemas.microsoft.com/office/powerpoint/2010/main" xmlns="" val="176936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Prevention of spread is the first priority for healthcare workers in order</a:t>
            </a:r>
            <a:r>
              <a:rPr lang="en-IE" baseline="0" dirty="0"/>
              <a:t> </a:t>
            </a:r>
            <a:r>
              <a:rPr lang="en-IE" dirty="0"/>
              <a:t>to protect themselves and to prevent further nosocomial infection.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Many critical care procedures will generate aerosols </a:t>
            </a:r>
            <a:endParaRPr lang="en-GB" dirty="0"/>
          </a:p>
          <a:p>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18</a:t>
            </a:fld>
            <a:endParaRPr lang="en-GB"/>
          </a:p>
        </p:txBody>
      </p:sp>
    </p:spTree>
    <p:extLst>
      <p:ext uri="{BB962C8B-B14F-4D97-AF65-F5344CB8AC3E}">
        <p14:creationId xmlns:p14="http://schemas.microsoft.com/office/powerpoint/2010/main" xmlns="" val="299362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i="0" kern="1200" dirty="0" smtClean="0">
                <a:solidFill>
                  <a:schemeClr val="tx1"/>
                </a:solidFill>
                <a:latin typeface="+mn-lt"/>
                <a:ea typeface="+mn-ea"/>
                <a:cs typeface="+mn-cs"/>
              </a:rPr>
              <a:t>To</a:t>
            </a:r>
            <a:r>
              <a:rPr lang="en-US" sz="1200" i="0" kern="1200" dirty="0">
                <a:solidFill>
                  <a:schemeClr val="tx1"/>
                </a:solidFill>
                <a:latin typeface="+mn-lt"/>
                <a:ea typeface="+mn-ea"/>
                <a:cs typeface="+mn-cs"/>
              </a:rPr>
              <a:t> contain droplets and potential transmission from symptomatic patients, a surgical face mask must be provided to and worn by patients when not in isolation </a:t>
            </a:r>
            <a:r>
              <a:rPr lang="en-IE" sz="1200" i="1" kern="1200" dirty="0">
                <a:solidFill>
                  <a:schemeClr val="tx1"/>
                </a:solidFill>
                <a:latin typeface="+mn-lt"/>
                <a:ea typeface="+mn-ea"/>
                <a:cs typeface="+mn-cs"/>
              </a:rPr>
              <a:t> </a:t>
            </a:r>
            <a:r>
              <a:rPr lang="en-IE" sz="1200" i="0" kern="1200" dirty="0">
                <a:solidFill>
                  <a:schemeClr val="tx1"/>
                </a:solidFill>
                <a:latin typeface="+mn-lt"/>
                <a:ea typeface="+mn-ea"/>
                <a:cs typeface="+mn-cs"/>
              </a:rPr>
              <a:t>(nasal prong oxygen can be delivered underneath a surgical mask</a:t>
            </a:r>
            <a:r>
              <a:rPr lang="en-IE" sz="1200" i="0" kern="1200" dirty="0" smtClean="0">
                <a:solidFill>
                  <a:schemeClr val="tx1"/>
                </a:solidFill>
                <a:latin typeface="+mn-lt"/>
                <a:ea typeface="+mn-ea"/>
                <a:cs typeface="+mn-cs"/>
              </a:rPr>
              <a:t>). </a:t>
            </a:r>
            <a:r>
              <a:rPr lang="en-IE" sz="1200" i="0" kern="1200" dirty="0">
                <a:solidFill>
                  <a:schemeClr val="tx1"/>
                </a:solidFill>
                <a:latin typeface="+mn-lt"/>
                <a:ea typeface="+mn-ea"/>
                <a:cs typeface="+mn-cs"/>
              </a:rPr>
              <a:t>For hypoxic patients not in a negative pressure room , a non-</a:t>
            </a:r>
            <a:r>
              <a:rPr lang="en-IE" sz="1200" i="0" kern="1200" dirty="0" err="1">
                <a:solidFill>
                  <a:schemeClr val="tx1"/>
                </a:solidFill>
                <a:latin typeface="+mn-lt"/>
                <a:ea typeface="+mn-ea"/>
                <a:cs typeface="+mn-cs"/>
              </a:rPr>
              <a:t>rebreather</a:t>
            </a:r>
            <a:r>
              <a:rPr lang="en-IE" sz="1200" i="0" kern="1200" dirty="0">
                <a:solidFill>
                  <a:schemeClr val="tx1"/>
                </a:solidFill>
                <a:latin typeface="+mn-lt"/>
                <a:ea typeface="+mn-ea"/>
                <a:cs typeface="+mn-cs"/>
              </a:rPr>
              <a:t> face mask is appropriate with an O2 flow of 10-15L </a:t>
            </a:r>
            <a:r>
              <a:rPr lang="en-US" sz="1200" i="0" kern="1200" dirty="0">
                <a:solidFill>
                  <a:schemeClr val="tx1"/>
                </a:solidFill>
                <a:latin typeface="+mn-lt"/>
                <a:ea typeface="+mn-ea"/>
                <a:cs typeface="+mn-cs"/>
              </a:rPr>
              <a:t>The use of FFP2/3 face mask is to prevent inhalation of aerosols, intended for the use of healthcare workers</a:t>
            </a:r>
            <a:r>
              <a:rPr lang="en-US" sz="1200" i="1" kern="1200" dirty="0">
                <a:solidFill>
                  <a:schemeClr val="tx1"/>
                </a:solidFill>
                <a:latin typeface="+mn-lt"/>
                <a:ea typeface="+mn-ea"/>
                <a:cs typeface="+mn-cs"/>
              </a:rPr>
              <a:t>.</a:t>
            </a:r>
            <a:endParaRPr lang="en-IE"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21</a:t>
            </a:fld>
            <a:endParaRPr lang="en-US"/>
          </a:p>
        </p:txBody>
      </p:sp>
    </p:spTree>
    <p:extLst>
      <p:ext uri="{BB962C8B-B14F-4D97-AF65-F5344CB8AC3E}">
        <p14:creationId xmlns:p14="http://schemas.microsoft.com/office/powerpoint/2010/main" xmlns="" val="3039047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Many critical care procedure will generate aerosols. Such aerosols can travel around the room the patient is in and potentially cause infection. If possible, all these procedures should be performed in a negative pressure room with a minimal number of HCW all of whom must be wearing full PPE.</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22</a:t>
            </a:fld>
            <a:endParaRPr lang="en-GB"/>
          </a:p>
        </p:txBody>
      </p:sp>
    </p:spTree>
    <p:extLst>
      <p:ext uri="{BB962C8B-B14F-4D97-AF65-F5344CB8AC3E}">
        <p14:creationId xmlns:p14="http://schemas.microsoft.com/office/powerpoint/2010/main" xmlns="" val="261641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Necessary PPE includes </a:t>
            </a:r>
            <a:r>
              <a:rPr lang="en-US" sz="1200" dirty="0"/>
              <a:t>FFP3 Filter Mask, Visor or Goggles (glasses are not sufficient), a long sleeved water resistant gown and gloves which cover the wrist. </a:t>
            </a:r>
            <a:endParaRPr lang="en-GB" b="0" dirty="0"/>
          </a:p>
          <a:p>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23</a:t>
            </a:fld>
            <a:endParaRPr lang="en-US"/>
          </a:p>
        </p:txBody>
      </p:sp>
    </p:spTree>
    <p:extLst>
      <p:ext uri="{BB962C8B-B14F-4D97-AF65-F5344CB8AC3E}">
        <p14:creationId xmlns:p14="http://schemas.microsoft.com/office/powerpoint/2010/main" xmlns="" val="1506787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The linked </a:t>
            </a:r>
            <a:r>
              <a:rPr lang="en-US" sz="1200" dirty="0" err="1"/>
              <a:t>youtube</a:t>
            </a:r>
            <a:r>
              <a:rPr lang="en-US" sz="1200" dirty="0"/>
              <a:t> clips demonstrate correct technique for donning and doffing of PPE. It is recommended to use the buddy system to ensure correct technique when dealing with COVID-19 patients. This is particularly the case if aerosol generating procedures may be necessary.</a:t>
            </a:r>
            <a:r>
              <a:rPr lang="en-GB" dirty="0"/>
              <a:t> HCW with facial hair including beards and moustaches </a:t>
            </a:r>
            <a:r>
              <a:rPr lang="en-GB" b="0" dirty="0"/>
              <a:t>require further respirator support with a power air-purifying respirator (PAPR) option. </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24</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IE" dirty="0"/>
              <a:t>Intubation of these patients needs to be semi-elective if at all possible and the general principles are:</a:t>
            </a:r>
          </a:p>
          <a:p>
            <a:pPr lvl="0"/>
            <a:r>
              <a:rPr lang="en-IE" dirty="0"/>
              <a:t>Apply PPE (double gloving recommended)</a:t>
            </a:r>
            <a:endParaRPr lang="en-GB" dirty="0"/>
          </a:p>
          <a:p>
            <a:pPr lvl="0"/>
            <a:r>
              <a:rPr lang="en-IE" dirty="0"/>
              <a:t>Most experienced operator available should perform intubation </a:t>
            </a:r>
            <a:endParaRPr lang="en-GB" dirty="0"/>
          </a:p>
          <a:p>
            <a:pPr lvl="0"/>
            <a:r>
              <a:rPr lang="en-IE" dirty="0"/>
              <a:t>Standard monitoring, </a:t>
            </a:r>
            <a:r>
              <a:rPr lang="en-IE" dirty="0" err="1"/>
              <a:t>i.v.</a:t>
            </a:r>
            <a:r>
              <a:rPr lang="en-IE" dirty="0"/>
              <a:t> access, instruments, drugs, ventilator and suction checked.  </a:t>
            </a:r>
            <a:endParaRPr lang="en-GB" dirty="0"/>
          </a:p>
          <a:p>
            <a:pPr lvl="0"/>
            <a:r>
              <a:rPr lang="en-IE" dirty="0"/>
              <a:t>Avoid awake </a:t>
            </a:r>
            <a:r>
              <a:rPr lang="en-IE" dirty="0" err="1"/>
              <a:t>fiberoptic</a:t>
            </a:r>
            <a:r>
              <a:rPr lang="en-IE" dirty="0"/>
              <a:t> intubation unless specifically indicated as atomized local anaesthetic will aerosolize the virus.  Consider </a:t>
            </a:r>
            <a:r>
              <a:rPr lang="en-IE" dirty="0" err="1"/>
              <a:t>videolaryngoscope</a:t>
            </a:r>
            <a:endParaRPr lang="en-GB" dirty="0"/>
          </a:p>
          <a:p>
            <a:pPr lvl="0"/>
            <a:r>
              <a:rPr lang="en-IE" dirty="0"/>
              <a:t>Plan for rapid sequence induction (RSI) and ensure skilled assistant able to perform cricoid pressure.  RSI may need to be modified, if patient has very high A-a gradient and is unable to tolerate 30 s of apnoea, or has a contraindication to succinylcholine.  If manual ventilation is anticipated, small tidal volumes should be applied.  </a:t>
            </a:r>
            <a:endParaRPr lang="en-GB" dirty="0"/>
          </a:p>
          <a:p>
            <a:pPr lvl="0"/>
            <a:r>
              <a:rPr lang="en-IE" dirty="0"/>
              <a:t>Five minutes of preoxygenation with oxygen 100% and RSI in order to avoid manual ventilation.</a:t>
            </a:r>
            <a:endParaRPr lang="en-GB" dirty="0"/>
          </a:p>
          <a:p>
            <a:pPr lvl="0"/>
            <a:r>
              <a:rPr lang="en-IE" dirty="0"/>
              <a:t>High efficiency filter between facemask and breathing circuit </a:t>
            </a:r>
            <a:endParaRPr lang="en-GB" dirty="0"/>
          </a:p>
          <a:p>
            <a:pPr lvl="0"/>
            <a:r>
              <a:rPr lang="en-IE" dirty="0"/>
              <a:t>Intubate and confirm correct position of tracheal tube.</a:t>
            </a:r>
            <a:endParaRPr lang="en-GB" dirty="0"/>
          </a:p>
          <a:p>
            <a:pPr lvl="0"/>
            <a:r>
              <a:rPr lang="en-IE" dirty="0"/>
              <a:t>Institute mechanical ventilation and stabilize patient.</a:t>
            </a:r>
            <a:endParaRPr lang="en-GB" dirty="0"/>
          </a:p>
          <a:p>
            <a:pPr lvl="0"/>
            <a:r>
              <a:rPr lang="en-IE" dirty="0"/>
              <a:t>All Airway equipment must be sealed in a plastic bag and removed for decontamination and disinfection.</a:t>
            </a:r>
            <a:endParaRPr lang="en-GB" dirty="0"/>
          </a:p>
          <a:p>
            <a:pPr lvl="0"/>
            <a:r>
              <a:rPr lang="en-IE" dirty="0"/>
              <a:t>Assistant should then wipe down surfaces with appropriate disinfectant (as directed by the hospital) after exiting the negative-pressure atmosphere. </a:t>
            </a:r>
            <a:endParaRPr lang="en-GB" dirty="0"/>
          </a:p>
          <a:p>
            <a:pPr lvl="0"/>
            <a:r>
              <a:rPr lang="en-IE" dirty="0"/>
              <a:t>After removing protective equipment, avoid touching hair or face before hand hygiene</a:t>
            </a:r>
            <a:endParaRPr lang="en-GB"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25</a:t>
            </a:fld>
            <a:endParaRPr lang="en-US"/>
          </a:p>
        </p:txBody>
      </p:sp>
    </p:spTree>
    <p:extLst>
      <p:ext uri="{BB962C8B-B14F-4D97-AF65-F5344CB8AC3E}">
        <p14:creationId xmlns:p14="http://schemas.microsoft.com/office/powerpoint/2010/main" xmlns="" val="114652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virus is a single stranded enveloped RNA  </a:t>
            </a:r>
            <a:r>
              <a:rPr lang="en-IE" dirty="0" err="1"/>
              <a:t>betacoronavirus</a:t>
            </a:r>
            <a:r>
              <a:rPr lang="en-IE" dirty="0"/>
              <a:t> called SARS-CoV-2 (SARS-CoV-1 being the virus that causes SARS)</a:t>
            </a:r>
          </a:p>
          <a:p>
            <a:r>
              <a:rPr lang="en-IE" dirty="0"/>
              <a:t>The disease caused by this virus is called COVID-19</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a:t>
            </a:fld>
            <a:endParaRPr lang="en-GB"/>
          </a:p>
        </p:txBody>
      </p:sp>
    </p:spTree>
    <p:extLst>
      <p:ext uri="{BB962C8B-B14F-4D97-AF65-F5344CB8AC3E}">
        <p14:creationId xmlns:p14="http://schemas.microsoft.com/office/powerpoint/2010/main" xmlns="" val="3700921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To reduce aerosol generation in COVID patients to a minimum the following precautions should be observed:</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26</a:t>
            </a:fld>
            <a:endParaRPr lang="en-GB"/>
          </a:p>
        </p:txBody>
      </p:sp>
    </p:spTree>
    <p:extLst>
      <p:ext uri="{BB962C8B-B14F-4D97-AF65-F5344CB8AC3E}">
        <p14:creationId xmlns:p14="http://schemas.microsoft.com/office/powerpoint/2010/main" xmlns="" val="2665233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If a COVID-19 patient requires emergency surgery, care needs to be taken to avoid infection in the operating room and the ICSI guideline</a:t>
            </a:r>
            <a:r>
              <a:rPr lang="en-IE" baseline="0" dirty="0"/>
              <a:t>s document at the end of this presentation gives appropriate advice.</a:t>
            </a:r>
            <a:r>
              <a:rPr lang="en-IE" dirty="0"/>
              <a:t>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27</a:t>
            </a:fld>
            <a:endParaRPr lang="en-GB"/>
          </a:p>
        </p:txBody>
      </p:sp>
    </p:spTree>
    <p:extLst>
      <p:ext uri="{BB962C8B-B14F-4D97-AF65-F5344CB8AC3E}">
        <p14:creationId xmlns:p14="http://schemas.microsoft.com/office/powerpoint/2010/main" xmlns="" val="49231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Many observational</a:t>
            </a:r>
            <a:r>
              <a:rPr lang="en-IE" baseline="0" dirty="0" smtClean="0"/>
              <a:t> studies have suggested benefit to different drug treatments but the quality of the evidence is poor and sometimes conflicting. Two RCT’s of antiviral therapies have been published with </a:t>
            </a:r>
            <a:r>
              <a:rPr lang="en-IE" baseline="0" dirty="0" err="1" smtClean="0"/>
              <a:t>Remdesivir</a:t>
            </a:r>
            <a:r>
              <a:rPr lang="en-IE" baseline="0" dirty="0" smtClean="0"/>
              <a:t> showing the most promise. Well conducted RCT’s are underway for other drug therapies. S</a:t>
            </a:r>
            <a:r>
              <a:rPr lang="en-IE" dirty="0" smtClean="0"/>
              <a:t>upportive </a:t>
            </a:r>
            <a:r>
              <a:rPr lang="en-IE" dirty="0"/>
              <a:t>treatment </a:t>
            </a:r>
            <a:r>
              <a:rPr lang="en-IE" dirty="0" smtClean="0"/>
              <a:t>remains the mainstay of therapy.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28</a:t>
            </a:fld>
            <a:endParaRPr lang="en-GB"/>
          </a:p>
        </p:txBody>
      </p:sp>
    </p:spTree>
    <p:extLst>
      <p:ext uri="{BB962C8B-B14F-4D97-AF65-F5344CB8AC3E}">
        <p14:creationId xmlns:p14="http://schemas.microsoft.com/office/powerpoint/2010/main" xmlns="" val="1973127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A RCT of </a:t>
            </a:r>
            <a:r>
              <a:rPr lang="en-IE" dirty="0" err="1" smtClean="0"/>
              <a:t>Remdesivir</a:t>
            </a:r>
            <a:r>
              <a:rPr lang="en-IE" dirty="0" smtClean="0"/>
              <a:t> in 1100 patients showed</a:t>
            </a:r>
            <a:r>
              <a:rPr lang="en-IE" baseline="0" dirty="0" smtClean="0"/>
              <a:t> a faster resolution of disease and a trend towards improved survival in the treatment arm.</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29</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IE" sz="1200" b="0" i="0" kern="1200" dirty="0">
                <a:solidFill>
                  <a:schemeClr val="tx1"/>
                </a:solidFill>
                <a:latin typeface="+mn-lt"/>
                <a:ea typeface="+mn-ea"/>
                <a:cs typeface="+mn-cs"/>
              </a:rPr>
              <a:t>A small Trial of Lopinavir–Ritonavir in Adults Hospitalized with Severe Covid-19 was negative but there was a non-significant trend towards improved 28 day mortality in the treatment group. Diarrhoea is a problematic side effect of Lopinavir-Ritonavir</a:t>
            </a:r>
          </a:p>
          <a:p>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30</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Clinical evidence does not support the use of corticosteroids for COVID-19 outside of a clinical trial setting. They may be indicated for other reasons in COVID-19 patients such as bronchospasm or refractory shock.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32</a:t>
            </a:fld>
            <a:endParaRPr lang="en-GB"/>
          </a:p>
        </p:txBody>
      </p:sp>
    </p:spTree>
    <p:extLst>
      <p:ext uri="{BB962C8B-B14F-4D97-AF65-F5344CB8AC3E}">
        <p14:creationId xmlns:p14="http://schemas.microsoft.com/office/powerpoint/2010/main" xmlns="" val="3820048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a </a:t>
            </a:r>
            <a:r>
              <a:rPr lang="en-IE" dirty="0" smtClean="0"/>
              <a:t>number</a:t>
            </a:r>
            <a:r>
              <a:rPr lang="en-IE" baseline="0" dirty="0" smtClean="0"/>
              <a:t> </a:t>
            </a:r>
            <a:r>
              <a:rPr lang="en-IE" dirty="0" smtClean="0"/>
              <a:t>of other investigational </a:t>
            </a:r>
            <a:r>
              <a:rPr lang="en-IE" dirty="0"/>
              <a:t>compounds which </a:t>
            </a:r>
            <a:r>
              <a:rPr lang="en-IE" dirty="0" smtClean="0"/>
              <a:t>have been </a:t>
            </a:r>
            <a:r>
              <a:rPr lang="en-IE" dirty="0"/>
              <a:t>used to treat the </a:t>
            </a:r>
            <a:r>
              <a:rPr lang="en-IE" dirty="0" smtClean="0"/>
              <a:t>disease. </a:t>
            </a:r>
            <a:endParaRPr lang="en-IE" dirty="0"/>
          </a:p>
          <a:p>
            <a:r>
              <a:rPr lang="en-IE" dirty="0"/>
              <a:t>Hydroxychloroquine and azithromycin have been </a:t>
            </a:r>
            <a:r>
              <a:rPr lang="en-IE" dirty="0" smtClean="0"/>
              <a:t>widely used but data is of poor</a:t>
            </a:r>
            <a:r>
              <a:rPr lang="en-IE" baseline="0" dirty="0" smtClean="0"/>
              <a:t> quality and conflicting and </a:t>
            </a:r>
            <a:r>
              <a:rPr lang="en-IE" baseline="0" dirty="0" err="1" smtClean="0"/>
              <a:t>QTc</a:t>
            </a:r>
            <a:r>
              <a:rPr lang="en-IE" baseline="0" dirty="0" smtClean="0"/>
              <a:t> prolongation can be a problem with these drugs.</a:t>
            </a:r>
            <a:r>
              <a:rPr lang="en-IE" dirty="0" smtClean="0"/>
              <a:t>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33</a:t>
            </a:fld>
            <a:endParaRPr lang="en-GB"/>
          </a:p>
        </p:txBody>
      </p:sp>
    </p:spTree>
    <p:extLst>
      <p:ext uri="{BB962C8B-B14F-4D97-AF65-F5344CB8AC3E}">
        <p14:creationId xmlns:p14="http://schemas.microsoft.com/office/powerpoint/2010/main" xmlns="" val="316863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34</a:t>
            </a:fld>
            <a:endParaRPr lang="en-GB"/>
          </a:p>
        </p:txBody>
      </p:sp>
    </p:spTree>
    <p:extLst>
      <p:ext uri="{BB962C8B-B14F-4D97-AF65-F5344CB8AC3E}">
        <p14:creationId xmlns:p14="http://schemas.microsoft.com/office/powerpoint/2010/main" xmlns="" val="2784425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use of NIV in COVID-19 is problematic as it generates </a:t>
            </a:r>
            <a:r>
              <a:rPr lang="en-IE" dirty="0" smtClean="0"/>
              <a:t>aerosols. That said,</a:t>
            </a:r>
            <a:r>
              <a:rPr lang="en-IE" baseline="0" dirty="0" smtClean="0"/>
              <a:t> many patients can be managed successfully on NIV.</a:t>
            </a:r>
            <a:r>
              <a:rPr lang="en-IE" dirty="0" smtClean="0"/>
              <a:t> </a:t>
            </a:r>
            <a:r>
              <a:rPr lang="en-IE" dirty="0"/>
              <a:t>If NIV is being used, it should ideally be delivered in a negative pressure room.</a:t>
            </a:r>
          </a:p>
          <a:p>
            <a:r>
              <a:rPr lang="en-IE" dirty="0"/>
              <a:t>The patients rarely have type II respiratory failure and </a:t>
            </a:r>
            <a:r>
              <a:rPr lang="en-IE" dirty="0" smtClean="0"/>
              <a:t>usually have relatively normal compliance </a:t>
            </a:r>
            <a:r>
              <a:rPr lang="en-IE" dirty="0"/>
              <a:t>so CPAP rather than BiPAP is appropriate. While HFNC may be aerosol </a:t>
            </a:r>
            <a:r>
              <a:rPr lang="en-IE" dirty="0" smtClean="0"/>
              <a:t>generating, </a:t>
            </a:r>
            <a:r>
              <a:rPr lang="en-IE" dirty="0"/>
              <a:t>there is no evidence of and increase in HCW infection rate. HFNC can only deliver 3-5cmH2O of PEEP and higher levels of PEEP </a:t>
            </a:r>
            <a:r>
              <a:rPr lang="en-IE" dirty="0" smtClean="0"/>
              <a:t>are usually </a:t>
            </a:r>
            <a:r>
              <a:rPr lang="en-IE" dirty="0"/>
              <a:t>required for effect. HFNC is recommended by the surviving sepsis guidelines for COVID-19. The best NIV option is possibly 5-10CmH2O CPAP delivered via helmet to reduce droplet spread. Availability may be an issue. In general early IPPV is recommended to avoid crash intubation which increase the risk of nosocomial infection.</a:t>
            </a:r>
          </a:p>
          <a:p>
            <a:r>
              <a:rPr lang="en-IE" dirty="0"/>
              <a:t>NIV use in COVID-19 is associated</a:t>
            </a:r>
            <a:r>
              <a:rPr lang="en-IE" baseline="0" dirty="0"/>
              <a:t> with a high failure rate (76%). Pressures of 5-20 have been used</a:t>
            </a:r>
          </a:p>
          <a:p>
            <a:r>
              <a:rPr lang="en-IE" sz="1200" b="0" i="0" kern="1200" dirty="0">
                <a:solidFill>
                  <a:schemeClr val="tx1"/>
                </a:solidFill>
                <a:effectLst/>
                <a:latin typeface="+mn-lt"/>
                <a:ea typeface="+mn-ea"/>
                <a:cs typeface="+mn-cs"/>
              </a:rPr>
              <a:t>NIV may be associated with higher ICU mortality in ARDS patients with a Pa</a:t>
            </a:r>
            <a:r>
              <a:rPr lang="en-IE" sz="1200" b="0" i="0" kern="1200" baseline="-25000" dirty="0">
                <a:solidFill>
                  <a:schemeClr val="tx1"/>
                </a:solidFill>
                <a:effectLst/>
                <a:latin typeface="+mn-lt"/>
                <a:ea typeface="+mn-ea"/>
                <a:cs typeface="+mn-cs"/>
              </a:rPr>
              <a:t>O2</a:t>
            </a:r>
            <a:r>
              <a:rPr lang="en-IE" sz="1200" b="0" i="0" kern="1200" dirty="0">
                <a:solidFill>
                  <a:schemeClr val="tx1"/>
                </a:solidFill>
                <a:effectLst/>
                <a:latin typeface="+mn-lt"/>
                <a:ea typeface="+mn-ea"/>
                <a:cs typeface="+mn-cs"/>
              </a:rPr>
              <a:t>/F</a:t>
            </a:r>
            <a:r>
              <a:rPr lang="en-IE" sz="1200" b="0" i="0" kern="1200" cap="small" dirty="0">
                <a:solidFill>
                  <a:schemeClr val="tx1"/>
                </a:solidFill>
                <a:effectLst/>
                <a:latin typeface="+mn-lt"/>
                <a:ea typeface="+mn-ea"/>
                <a:cs typeface="+mn-cs"/>
              </a:rPr>
              <a:t>i</a:t>
            </a:r>
            <a:r>
              <a:rPr lang="en-IE" sz="1200" b="0" i="0" kern="1200" baseline="-25000" dirty="0">
                <a:solidFill>
                  <a:schemeClr val="tx1"/>
                </a:solidFill>
                <a:effectLst/>
                <a:latin typeface="+mn-lt"/>
                <a:ea typeface="+mn-ea"/>
                <a:cs typeface="+mn-cs"/>
              </a:rPr>
              <a:t>O2</a:t>
            </a:r>
            <a:r>
              <a:rPr lang="en-IE" sz="1200" b="0" i="0" kern="1200" dirty="0">
                <a:solidFill>
                  <a:schemeClr val="tx1"/>
                </a:solidFill>
                <a:effectLst/>
                <a:latin typeface="+mn-lt"/>
                <a:ea typeface="+mn-ea"/>
                <a:cs typeface="+mn-cs"/>
              </a:rPr>
              <a:t> lower than 150 mm Hg</a:t>
            </a:r>
            <a:r>
              <a:rPr lang="en-IE" sz="1200" b="0" i="0" kern="1200" dirty="0" smtClean="0">
                <a:solidFill>
                  <a:schemeClr val="tx1"/>
                </a:solidFill>
                <a:effectLst/>
                <a:latin typeface="+mn-lt"/>
                <a:ea typeface="+mn-ea"/>
                <a:cs typeface="+mn-cs"/>
              </a:rPr>
              <a:t>. (</a:t>
            </a:r>
            <a:r>
              <a:rPr lang="en-IE" sz="1200" b="0" i="0" kern="1200" dirty="0" err="1" smtClean="0">
                <a:solidFill>
                  <a:schemeClr val="tx1"/>
                </a:solidFill>
                <a:effectLst/>
                <a:latin typeface="+mn-lt"/>
                <a:ea typeface="+mn-ea"/>
                <a:cs typeface="+mn-cs"/>
              </a:rPr>
              <a:t>Lungsafe</a:t>
            </a:r>
            <a:r>
              <a:rPr lang="en-IE" sz="1200" b="0" i="0" kern="1200" dirty="0" smtClean="0">
                <a:solidFill>
                  <a:schemeClr val="tx1"/>
                </a:solidFill>
                <a:effectLst/>
                <a:latin typeface="+mn-lt"/>
                <a:ea typeface="+mn-ea"/>
                <a:cs typeface="+mn-cs"/>
              </a:rPr>
              <a:t> Study)</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36</a:t>
            </a:fld>
            <a:endParaRPr lang="en-GB"/>
          </a:p>
        </p:txBody>
      </p:sp>
    </p:spTree>
    <p:extLst>
      <p:ext uri="{BB962C8B-B14F-4D97-AF65-F5344CB8AC3E}">
        <p14:creationId xmlns:p14="http://schemas.microsoft.com/office/powerpoint/2010/main" xmlns="" val="656602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sensible approach to NIV in COVID-19 would be to use NIV (with previous caveats) in patients with milder failure and to intubate early if failing to improve.</a:t>
            </a:r>
          </a:p>
          <a:p>
            <a:r>
              <a:rPr lang="en-IE" dirty="0"/>
              <a:t>Intubation should be considered in patients who </a:t>
            </a:r>
            <a:r>
              <a:rPr lang="en-IE" baseline="0" dirty="0"/>
              <a:t>have a P:F ratio of &lt;200 after 30 </a:t>
            </a:r>
            <a:r>
              <a:rPr lang="en-IE" baseline="0" dirty="0" err="1"/>
              <a:t>mins</a:t>
            </a:r>
            <a:r>
              <a:rPr lang="en-IE" baseline="0" dirty="0"/>
              <a:t> of CPAP (5-10cmH20)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37</a:t>
            </a:fld>
            <a:endParaRPr lang="en-GB"/>
          </a:p>
        </p:txBody>
      </p:sp>
    </p:spTree>
    <p:extLst>
      <p:ext uri="{BB962C8B-B14F-4D97-AF65-F5344CB8AC3E}">
        <p14:creationId xmlns:p14="http://schemas.microsoft.com/office/powerpoint/2010/main" xmlns="" val="4112446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think</a:t>
            </a:r>
            <a:r>
              <a:rPr lang="en-US" baseline="0" dirty="0"/>
              <a:t> COVID-19 originated in bats and then infected humans via Pangolins as the viral RNA of this virus has a 96% match for a bat coronavirus. </a:t>
            </a:r>
            <a:r>
              <a:rPr lang="en-US" dirty="0"/>
              <a:t>Pangolins</a:t>
            </a:r>
            <a:r>
              <a:rPr lang="en-US" baseline="0" dirty="0"/>
              <a:t> are thought to have healing properties in their scales and are therefore valuable animals and were traded in the Huanan seafood market in Wuhan where the virus </a:t>
            </a:r>
            <a:r>
              <a:rPr lang="en-US" baseline="0" dirty="0" smtClean="0"/>
              <a:t>likely originated</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3</a:t>
            </a:fld>
            <a:endParaRPr lang="en-US"/>
          </a:p>
        </p:txBody>
      </p:sp>
    </p:spTree>
    <p:extLst>
      <p:ext uri="{BB962C8B-B14F-4D97-AF65-F5344CB8AC3E}">
        <p14:creationId xmlns:p14="http://schemas.microsoft.com/office/powerpoint/2010/main" xmlns="" val="801613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Management of IPPV follows usual strategy for ARDS. Reports from many Italian centres suggest a beneficial effect from </a:t>
            </a:r>
            <a:r>
              <a:rPr lang="en-IE" dirty="0" err="1"/>
              <a:t>proning</a:t>
            </a:r>
            <a:r>
              <a:rPr lang="en-IE" dirty="0"/>
              <a:t>. There is a link to a pronation</a:t>
            </a:r>
            <a:r>
              <a:rPr lang="en-IE" baseline="0" dirty="0"/>
              <a:t> clip on the slide and a </a:t>
            </a:r>
            <a:r>
              <a:rPr lang="en-IE" dirty="0"/>
              <a:t>suggested escalation protocol for respiratory support at the end of this presentation. Recruitment manoeuvres may be required but usually patients recruit up over a few hours with appropriate PEEP. Pneumothorax occurs in 2% of patients with COVID-19, not necessarily related to recruitment </a:t>
            </a:r>
            <a:r>
              <a:rPr lang="en-IE" dirty="0" err="1"/>
              <a:t>manoevres</a:t>
            </a:r>
            <a:r>
              <a:rPr lang="en-IE" dirty="0"/>
              <a:t> but it is a consideration.</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38</a:t>
            </a:fld>
            <a:endParaRPr lang="en-GB"/>
          </a:p>
        </p:txBody>
      </p:sp>
    </p:spTree>
    <p:extLst>
      <p:ext uri="{BB962C8B-B14F-4D97-AF65-F5344CB8AC3E}">
        <p14:creationId xmlns:p14="http://schemas.microsoft.com/office/powerpoint/2010/main" xmlns="" val="3861281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While there has been discussion about</a:t>
            </a:r>
            <a:r>
              <a:rPr lang="en-IE" baseline="0" dirty="0" smtClean="0"/>
              <a:t> using different ventilation strategies for different phenotypes of COVID19 ARDS, the general consensus is that standard protective lung ventilation is appropriate.</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39</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Usual rescue therapies apply but HFOV has been associated with increased risk of transmission of SARS and given the lack of evidence of benefit as rescue therapy is not recommended</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40</a:t>
            </a:fld>
            <a:endParaRPr lang="en-GB"/>
          </a:p>
        </p:txBody>
      </p:sp>
    </p:spTree>
    <p:extLst>
      <p:ext uri="{BB962C8B-B14F-4D97-AF65-F5344CB8AC3E}">
        <p14:creationId xmlns:p14="http://schemas.microsoft.com/office/powerpoint/2010/main" xmlns="" val="2986733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IPPV likely reduces the risk of nosocomial infection compared to NIV but circuit breaks need to be kept to a minimum.</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41</a:t>
            </a:fld>
            <a:endParaRPr lang="en-GB"/>
          </a:p>
        </p:txBody>
      </p:sp>
    </p:spTree>
    <p:extLst>
      <p:ext uri="{BB962C8B-B14F-4D97-AF65-F5344CB8AC3E}">
        <p14:creationId xmlns:p14="http://schemas.microsoft.com/office/powerpoint/2010/main" xmlns="" val="1208107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If we look at the mode of death a significant proportion of patients develop myocardial injury. This needs to be considered when treating hemodynamic instability. Assessment of cardiac</a:t>
            </a:r>
            <a:r>
              <a:rPr lang="en-IE" baseline="0" dirty="0"/>
              <a:t> function (e.g. TTE) may be required.</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44</a:t>
            </a:fld>
            <a:endParaRPr lang="en-GB"/>
          </a:p>
        </p:txBody>
      </p:sp>
    </p:spTree>
    <p:extLst>
      <p:ext uri="{BB962C8B-B14F-4D97-AF65-F5344CB8AC3E}">
        <p14:creationId xmlns:p14="http://schemas.microsoft.com/office/powerpoint/2010/main" xmlns="" val="3140257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While treatment of shock generally follows surviving sepsis guidelines, a conservative fluid strategy needs to be followed to avoid worsening hypoxic respiratory failure with fluid overload. Early use of noradrenaline for hypotension is encouraged once markers of perfusion are reasonable.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45</a:t>
            </a:fld>
            <a:endParaRPr lang="en-GB"/>
          </a:p>
        </p:txBody>
      </p:sp>
    </p:spTree>
    <p:extLst>
      <p:ext uri="{BB962C8B-B14F-4D97-AF65-F5344CB8AC3E}">
        <p14:creationId xmlns:p14="http://schemas.microsoft.com/office/powerpoint/2010/main" xmlns="" val="1428771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46</a:t>
            </a:fld>
            <a:endParaRPr lang="en-GB"/>
          </a:p>
        </p:txBody>
      </p:sp>
    </p:spTree>
    <p:extLst>
      <p:ext uri="{BB962C8B-B14F-4D97-AF65-F5344CB8AC3E}">
        <p14:creationId xmlns:p14="http://schemas.microsoft.com/office/powerpoint/2010/main" xmlns="" val="1428771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Severe</a:t>
            </a:r>
            <a:r>
              <a:rPr lang="en-IE" baseline="0" dirty="0" smtClean="0"/>
              <a:t> COVID19 is associated with a </a:t>
            </a:r>
            <a:r>
              <a:rPr lang="en-IE" baseline="0" dirty="0" err="1" smtClean="0"/>
              <a:t>hypercoagulable</a:t>
            </a:r>
            <a:r>
              <a:rPr lang="en-IE" baseline="0" dirty="0" smtClean="0"/>
              <a:t> state and the incidence of pulmonary embolism and CRRT circuit clotting is higher than for other patients with ARDS. One US cohort study found an improvement in survival in patients with severe disease who received treatment dose anticoagulation (</a:t>
            </a:r>
            <a:r>
              <a:rPr lang="en-IE" baseline="0" dirty="0" err="1" smtClean="0"/>
              <a:t>Paranjpe</a:t>
            </a:r>
            <a:r>
              <a:rPr lang="en-IE" baseline="0" dirty="0" smtClean="0"/>
              <a:t> I, JACC 2020)  but there are multiple methodological issues with the study and the results of RCTs are awaited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48</a:t>
            </a:fld>
            <a:endParaRPr lang="en-GB"/>
          </a:p>
        </p:txBody>
      </p:sp>
    </p:spTree>
    <p:extLst>
      <p:ext uri="{BB962C8B-B14F-4D97-AF65-F5344CB8AC3E}">
        <p14:creationId xmlns="" xmlns:p14="http://schemas.microsoft.com/office/powerpoint/2010/main" val="842615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Current HSE guidance for anticoagulation in these patients</a:t>
            </a:r>
            <a:r>
              <a:rPr lang="en-IE" baseline="0" dirty="0" smtClean="0"/>
              <a:t> above.</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49</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Given that many patients with COVID-19 have mild or even </a:t>
            </a:r>
            <a:r>
              <a:rPr lang="en-IE" dirty="0" err="1"/>
              <a:t>asymptomtic</a:t>
            </a:r>
            <a:r>
              <a:rPr lang="en-IE" dirty="0"/>
              <a:t> infection, the reported mortality rate will vary depending on the criteria for testing but is probably about </a:t>
            </a:r>
            <a:r>
              <a:rPr lang="en-IE" dirty="0" smtClean="0"/>
              <a:t>0.5-1% </a:t>
            </a:r>
            <a:r>
              <a:rPr lang="en-IE" dirty="0"/>
              <a:t>for all infections. For documented infection the mortality rate is 3.6% but it is 8% in severe infection and up to 62% in patients requiring ICU care. For patients requiring IPPV mortality rates of 35-100% (mean 71%) have been reported in China.</a:t>
            </a:r>
          </a:p>
          <a:p>
            <a:r>
              <a:rPr lang="en-IE" dirty="0"/>
              <a:t>In Italy a higher proportion of positive patients</a:t>
            </a:r>
            <a:r>
              <a:rPr lang="en-IE" baseline="0" dirty="0"/>
              <a:t> (12%) required ICU admission and the mortality rate for confirmed disease is 9.5%.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51</a:t>
            </a:fld>
            <a:endParaRPr lang="en-GB"/>
          </a:p>
        </p:txBody>
      </p:sp>
    </p:spTree>
    <p:extLst>
      <p:ext uri="{BB962C8B-B14F-4D97-AF65-F5344CB8AC3E}">
        <p14:creationId xmlns:p14="http://schemas.microsoft.com/office/powerpoint/2010/main" xmlns="" val="1211333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virus is thought to spread mainly by droplet and direct contact and less frequently by aerosol spread. The viral</a:t>
            </a:r>
            <a:r>
              <a:rPr lang="en-US" baseline="0" dirty="0"/>
              <a:t> protein spikes attach onto ACE 2 receptors in alveolar cells and the infected patients quickly develop a high viral load</a:t>
            </a:r>
            <a:r>
              <a:rPr lang="en-US" baseline="0" dirty="0" smtClean="0"/>
              <a:t>. There are also ACE II receptors on in the GI mucosa and some patients will present with GI symptoms. </a:t>
            </a:r>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4</a:t>
            </a:fld>
            <a:endParaRPr lang="en-US"/>
          </a:p>
        </p:txBody>
      </p:sp>
    </p:spTree>
    <p:extLst>
      <p:ext uri="{BB962C8B-B14F-4D97-AF65-F5344CB8AC3E}">
        <p14:creationId xmlns:p14="http://schemas.microsoft.com/office/powerpoint/2010/main" xmlns="" val="26937553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average P:F ratio of intubated patients in China and Italy was 100 which puts these patients into the severe ARDS category.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52</a:t>
            </a:fld>
            <a:endParaRPr lang="en-GB"/>
          </a:p>
        </p:txBody>
      </p:sp>
    </p:spTree>
    <p:extLst>
      <p:ext uri="{BB962C8B-B14F-4D97-AF65-F5344CB8AC3E}">
        <p14:creationId xmlns:p14="http://schemas.microsoft.com/office/powerpoint/2010/main" xmlns="" val="3749648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mortality rate for severe ARDS is 40% which is consistent with the COVID-19 data.</a:t>
            </a:r>
            <a:endParaRPr lang="en-IE"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53</a:t>
            </a:fld>
            <a:endParaRPr lang="en-GB"/>
          </a:p>
        </p:txBody>
      </p:sp>
    </p:spTree>
    <p:extLst>
      <p:ext uri="{BB962C8B-B14F-4D97-AF65-F5344CB8AC3E}">
        <p14:creationId xmlns:p14="http://schemas.microsoft.com/office/powerpoint/2010/main" xmlns="" val="2871858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mortality rate increases with age but it can be occasionally severe or fatal in young people and those without comorbidities. In general in the intensive care population, frailty predicts mortality far better than chronological age. Given the need for 1-2 weeks of mechanical ventilation in survivors, the long term functional outcome of survivors needs to be considered. </a:t>
            </a:r>
          </a:p>
          <a:p>
            <a:r>
              <a:rPr lang="en-US" dirty="0"/>
              <a:t>Children seem to get  very mild or asymptomatic infection but may act as vectors.</a:t>
            </a:r>
          </a:p>
          <a:p>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54</a:t>
            </a:fld>
            <a:endParaRPr lang="en-US"/>
          </a:p>
        </p:txBody>
      </p:sp>
    </p:spTree>
    <p:extLst>
      <p:ext uri="{BB962C8B-B14F-4D97-AF65-F5344CB8AC3E}">
        <p14:creationId xmlns:p14="http://schemas.microsoft.com/office/powerpoint/2010/main" xmlns="" val="4199837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Zhou et al found older</a:t>
            </a:r>
            <a:r>
              <a:rPr lang="en-US" sz="1200" baseline="0" dirty="0">
                <a:latin typeface="Arial" charset="0"/>
                <a:ea typeface="Baekmuk Gulim" charset="0"/>
                <a:cs typeface="Baekmuk Gulim" charset="0"/>
              </a:rPr>
              <a:t> age, higher SOFA score and elevated d-dimer levels (&gt;1ug/ml) (OR for death of 18) at admission to hospital to be associated with increased mortality.</a:t>
            </a:r>
            <a:endParaRPr lang="en-IE" dirty="0"/>
          </a:p>
        </p:txBody>
      </p:sp>
      <p:sp>
        <p:nvSpPr>
          <p:cNvPr id="4" name="Slide Number Placeholder 3"/>
          <p:cNvSpPr>
            <a:spLocks noGrp="1"/>
          </p:cNvSpPr>
          <p:nvPr>
            <p:ph type="sldNum" sz="quarter" idx="5"/>
          </p:nvPr>
        </p:nvSpPr>
        <p:spPr/>
        <p:txBody>
          <a:bodyPr/>
          <a:lstStyle/>
          <a:p>
            <a:fld id="{E70DBCA5-190B-4D80-94C8-334D5A904DF7}" type="slidenum">
              <a:rPr lang="en-IE" smtClean="0"/>
              <a:pPr/>
              <a:t>55</a:t>
            </a:fld>
            <a:endParaRPr lang="en-IE"/>
          </a:p>
        </p:txBody>
      </p:sp>
    </p:spTree>
    <p:extLst>
      <p:ext uri="{BB962C8B-B14F-4D97-AF65-F5344CB8AC3E}">
        <p14:creationId xmlns:p14="http://schemas.microsoft.com/office/powerpoint/2010/main" xmlns="" val="2688000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sz="1200" kern="1200" dirty="0">
                <a:solidFill>
                  <a:schemeClr val="tx1"/>
                </a:solidFill>
                <a:latin typeface="+mn-lt"/>
                <a:ea typeface="+mn-ea"/>
                <a:cs typeface="+mn-cs"/>
              </a:rPr>
              <a:t>The above case series are </a:t>
            </a:r>
            <a:r>
              <a:rPr lang="en-IE" sz="1200" b="0" kern="1200" dirty="0">
                <a:solidFill>
                  <a:schemeClr val="tx1"/>
                </a:solidFill>
                <a:latin typeface="+mn-lt"/>
                <a:ea typeface="+mn-ea"/>
                <a:cs typeface="+mn-cs"/>
              </a:rPr>
              <a:t>not directly comparable </a:t>
            </a:r>
            <a:r>
              <a:rPr lang="en-IE" sz="1200" b="0" kern="1200" dirty="0" smtClean="0">
                <a:solidFill>
                  <a:schemeClr val="tx1"/>
                </a:solidFill>
                <a:latin typeface="+mn-lt"/>
                <a:ea typeface="+mn-ea"/>
                <a:cs typeface="+mn-cs"/>
              </a:rPr>
              <a:t>but overall</a:t>
            </a:r>
            <a:r>
              <a:rPr lang="en-IE" sz="1200" b="0" kern="1200" dirty="0">
                <a:solidFill>
                  <a:schemeClr val="tx1"/>
                </a:solidFill>
                <a:latin typeface="+mn-lt"/>
                <a:ea typeface="+mn-ea"/>
                <a:cs typeface="+mn-cs"/>
              </a:rPr>
              <a:t>, ICU patients are  older, </a:t>
            </a:r>
            <a:r>
              <a:rPr lang="en-IE" sz="1200" b="0" kern="1200" dirty="0" smtClean="0">
                <a:solidFill>
                  <a:schemeClr val="tx1"/>
                </a:solidFill>
                <a:latin typeface="+mn-lt"/>
                <a:ea typeface="+mn-ea"/>
                <a:cs typeface="+mn-cs"/>
              </a:rPr>
              <a:t>present </a:t>
            </a:r>
            <a:r>
              <a:rPr lang="en-IE" sz="1200" b="0" kern="1200" dirty="0">
                <a:solidFill>
                  <a:schemeClr val="tx1"/>
                </a:solidFill>
                <a:latin typeface="+mn-lt"/>
                <a:ea typeface="+mn-ea"/>
                <a:cs typeface="+mn-cs"/>
              </a:rPr>
              <a:t>with moderate ARDS, </a:t>
            </a:r>
            <a:r>
              <a:rPr lang="en-IE" sz="1200" b="0" kern="1200" dirty="0" smtClean="0">
                <a:solidFill>
                  <a:schemeClr val="tx1"/>
                </a:solidFill>
                <a:latin typeface="+mn-lt"/>
                <a:ea typeface="+mn-ea"/>
                <a:cs typeface="+mn-cs"/>
              </a:rPr>
              <a:t>have a high requirement</a:t>
            </a:r>
            <a:r>
              <a:rPr lang="en-IE" sz="1200" b="0" kern="1200" baseline="0" dirty="0" smtClean="0">
                <a:solidFill>
                  <a:schemeClr val="tx1"/>
                </a:solidFill>
                <a:latin typeface="+mn-lt"/>
                <a:ea typeface="+mn-ea"/>
                <a:cs typeface="+mn-cs"/>
              </a:rPr>
              <a:t> for IPPV and mortality is variable but in the 20-67% range. Irish ICU mortality figures are likely to be in this range with early mortality in the first 123 patients at 5.7%. </a:t>
            </a:r>
            <a:endParaRPr lang="en-IE" sz="1200" b="0" kern="1200" dirty="0">
              <a:solidFill>
                <a:schemeClr val="tx1"/>
              </a:solidFill>
              <a:latin typeface="+mn-lt"/>
              <a:ea typeface="+mn-ea"/>
              <a:cs typeface="+mn-cs"/>
            </a:endParaRPr>
          </a:p>
          <a:p>
            <a:endParaRPr lang="en-IE"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03711DD-2DDA-4911-946B-42BD11495D95}" type="slidenum">
              <a:rPr lang="en-GB" smtClean="0"/>
              <a:pPr/>
              <a:t>56</a:t>
            </a:fld>
            <a:endParaRPr lang="en-GB"/>
          </a:p>
        </p:txBody>
      </p:sp>
    </p:spTree>
    <p:extLst>
      <p:ext uri="{BB962C8B-B14F-4D97-AF65-F5344CB8AC3E}">
        <p14:creationId xmlns="" xmlns:p14="http://schemas.microsoft.com/office/powerpoint/2010/main" val="381384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Inter hospital transfer of COVID-19 patients may be required. The transferring team must use full PPE for the duration of the transfer and viral filters must be placed as indicated in the above photo</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57</a:t>
            </a:fld>
            <a:endParaRPr lang="en-GB"/>
          </a:p>
        </p:txBody>
      </p:sp>
    </p:spTree>
    <p:extLst>
      <p:ext uri="{BB962C8B-B14F-4D97-AF65-F5344CB8AC3E}">
        <p14:creationId xmlns:p14="http://schemas.microsoft.com/office/powerpoint/2010/main" xmlns="" val="70626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it is important to remember that the remember that much of what we do with COVID-19 patients in ICU is usual critical care with some caveats.</a:t>
            </a:r>
            <a:endParaRPr lang="en-IE"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58</a:t>
            </a:fld>
            <a:endParaRPr lang="en-GB"/>
          </a:p>
        </p:txBody>
      </p:sp>
    </p:spTree>
    <p:extLst>
      <p:ext uri="{BB962C8B-B14F-4D97-AF65-F5344CB8AC3E}">
        <p14:creationId xmlns:p14="http://schemas.microsoft.com/office/powerpoint/2010/main" xmlns="" val="2238024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The Department of Health</a:t>
            </a:r>
            <a:r>
              <a:rPr lang="en-IE" baseline="0" dirty="0" smtClean="0"/>
              <a:t> has issued ethical guidance relating to critical care in the context of pandemic COVID19</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62</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19064661-46B6-473D-97B5-CD8918E79721}" type="slidenum">
              <a:rPr lang="en-IE" smtClean="0"/>
              <a:pPr/>
              <a:t>64</a:t>
            </a:fld>
            <a:endParaRPr lang="en-IE"/>
          </a:p>
        </p:txBody>
      </p:sp>
    </p:spTree>
    <p:extLst>
      <p:ext uri="{BB962C8B-B14F-4D97-AF65-F5344CB8AC3E}">
        <p14:creationId xmlns:p14="http://schemas.microsoft.com/office/powerpoint/2010/main" xmlns="" val="4126081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C5B4C43-149A-4C7C-8EB5-F8CECBBBCDF2}" type="slidenum">
              <a:rPr lang="en-IE" smtClean="0"/>
              <a:pPr/>
              <a:t>65</a:t>
            </a:fld>
            <a:endParaRPr lang="en-IE"/>
          </a:p>
        </p:txBody>
      </p:sp>
    </p:spTree>
    <p:extLst>
      <p:ext uri="{BB962C8B-B14F-4D97-AF65-F5344CB8AC3E}">
        <p14:creationId xmlns:p14="http://schemas.microsoft.com/office/powerpoint/2010/main" xmlns="" val="340480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COVID-19 has spread rapidly around the globe with large numbers of infections </a:t>
            </a:r>
            <a:r>
              <a:rPr lang="en-US" dirty="0" smtClean="0"/>
              <a:t>initially</a:t>
            </a:r>
            <a:r>
              <a:rPr lang="en-US" baseline="0" dirty="0" smtClean="0"/>
              <a:t> </a:t>
            </a:r>
            <a:r>
              <a:rPr lang="en-US" dirty="0" smtClean="0"/>
              <a:t>in </a:t>
            </a:r>
            <a:r>
              <a:rPr lang="en-US" dirty="0"/>
              <a:t>China, South Korea Italy and Iran. </a:t>
            </a:r>
            <a:r>
              <a:rPr lang="en-US" dirty="0" smtClean="0"/>
              <a:t>In Europe </a:t>
            </a:r>
            <a:r>
              <a:rPr lang="en-IE" b="0" u="none" dirty="0" smtClean="0">
                <a:solidFill>
                  <a:srgbClr val="FFFF00"/>
                </a:solidFill>
              </a:rPr>
              <a:t>Spain </a:t>
            </a:r>
            <a:r>
              <a:rPr lang="en-IE" b="0" u="none" dirty="0" smtClean="0">
                <a:solidFill>
                  <a:srgbClr val="FFFF00"/>
                </a:solidFill>
              </a:rPr>
              <a:t>overtook Italy</a:t>
            </a:r>
            <a:r>
              <a:rPr lang="en-IE" b="0" u="none" baseline="0" dirty="0" smtClean="0">
                <a:solidFill>
                  <a:srgbClr val="FFFF00"/>
                </a:solidFill>
              </a:rPr>
              <a:t> as </a:t>
            </a:r>
            <a:r>
              <a:rPr lang="en-IE" b="0" u="none" baseline="0" dirty="0">
                <a:solidFill>
                  <a:srgbClr val="FFFF00"/>
                </a:solidFill>
              </a:rPr>
              <a:t>the worst effected country in Europe with </a:t>
            </a:r>
            <a:r>
              <a:rPr lang="en-IE" b="0" u="none" baseline="0" dirty="0" smtClean="0">
                <a:solidFill>
                  <a:srgbClr val="FFFF00"/>
                </a:solidFill>
              </a:rPr>
              <a:t>220,325 </a:t>
            </a:r>
            <a:r>
              <a:rPr lang="en-IE" b="0" u="none" baseline="0" dirty="0">
                <a:solidFill>
                  <a:srgbClr val="FFFF00"/>
                </a:solidFill>
              </a:rPr>
              <a:t>cases as </a:t>
            </a:r>
            <a:r>
              <a:rPr lang="en-IE" b="0" u="none" baseline="0" dirty="0" smtClean="0">
                <a:solidFill>
                  <a:srgbClr val="FFFF00"/>
                </a:solidFill>
              </a:rPr>
              <a:t>of 7</a:t>
            </a:r>
            <a:r>
              <a:rPr lang="en-IE" b="0" u="none" baseline="30000" dirty="0" smtClean="0">
                <a:solidFill>
                  <a:srgbClr val="FFFF00"/>
                </a:solidFill>
              </a:rPr>
              <a:t>th</a:t>
            </a:r>
            <a:r>
              <a:rPr lang="en-IE" b="0" u="none" baseline="0" dirty="0" smtClean="0">
                <a:solidFill>
                  <a:srgbClr val="FFFF00"/>
                </a:solidFill>
              </a:rPr>
              <a:t> May but the UK has reported the highest number of </a:t>
            </a:r>
            <a:r>
              <a:rPr lang="en-IE" b="0" u="none" baseline="0" dirty="0" smtClean="0">
                <a:solidFill>
                  <a:srgbClr val="FFFF00"/>
                </a:solidFill>
              </a:rPr>
              <a:t>deaths </a:t>
            </a:r>
            <a:r>
              <a:rPr lang="en-IE" b="0" u="none" baseline="0" dirty="0" smtClean="0">
                <a:solidFill>
                  <a:srgbClr val="FFFF00"/>
                </a:solidFill>
              </a:rPr>
              <a:t>at 30,150. </a:t>
            </a:r>
            <a:endParaRPr lang="en-IE" b="0" u="none" baseline="0" dirty="0"/>
          </a:p>
          <a:p>
            <a:endParaRPr lang="en-US" dirty="0"/>
          </a:p>
        </p:txBody>
      </p:sp>
      <p:sp>
        <p:nvSpPr>
          <p:cNvPr id="4" name="Slide Number Placeholder 3"/>
          <p:cNvSpPr>
            <a:spLocks noGrp="1"/>
          </p:cNvSpPr>
          <p:nvPr>
            <p:ph type="sldNum" sz="quarter" idx="10"/>
          </p:nvPr>
        </p:nvSpPr>
        <p:spPr/>
        <p:txBody>
          <a:bodyPr/>
          <a:lstStyle/>
          <a:p>
            <a:fld id="{36F5A979-654A-CC4F-A37A-0ED125F6515B}" type="slidenum">
              <a:rPr lang="en-US" smtClean="0"/>
              <a:pPr/>
              <a:t>6</a:t>
            </a:fld>
            <a:endParaRPr lang="en-US"/>
          </a:p>
        </p:txBody>
      </p:sp>
    </p:spTree>
    <p:extLst>
      <p:ext uri="{BB962C8B-B14F-4D97-AF65-F5344CB8AC3E}">
        <p14:creationId xmlns:p14="http://schemas.microsoft.com/office/powerpoint/2010/main" xmlns="" val="4244121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The following protocol is suggested</a:t>
            </a:r>
            <a:r>
              <a:rPr lang="en-IE" baseline="0" dirty="0"/>
              <a:t> as a reasonable approach to the respiratory support of patients with COVID-19 confirmed or suspected SARI. It is not a substitute for clinical judgement and clinician discretion is advised.</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67</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E" altLang="en-US" b="1" dirty="0"/>
              <a:t>Calculate predicted body weight (PBW):</a:t>
            </a:r>
            <a:endParaRPr lang="en-IE" altLang="en-US" dirty="0"/>
          </a:p>
          <a:p>
            <a:pPr eaLnBrk="1" hangingPunct="1">
              <a:spcBef>
                <a:spcPct val="0"/>
              </a:spcBef>
            </a:pPr>
            <a:r>
              <a:rPr lang="en-IE" altLang="en-US" b="1" dirty="0"/>
              <a:t>Males = 50 + 2.3 [height (inches) - 60] </a:t>
            </a:r>
            <a:endParaRPr lang="en-IE" altLang="en-US" dirty="0"/>
          </a:p>
          <a:p>
            <a:pPr eaLnBrk="1" hangingPunct="1">
              <a:spcBef>
                <a:spcPct val="0"/>
              </a:spcBef>
            </a:pPr>
            <a:r>
              <a:rPr lang="en-IE" altLang="en-US" b="1" dirty="0"/>
              <a:t>Females = 45.5 + 2.3 [height (inches) -60]</a:t>
            </a:r>
          </a:p>
          <a:p>
            <a:pPr eaLnBrk="1" hangingPunct="1">
              <a:spcBef>
                <a:spcPct val="0"/>
              </a:spcBef>
            </a:pPr>
            <a:endParaRPr lang="en-IE" altLang="en-US" b="1" dirty="0"/>
          </a:p>
          <a:p>
            <a:pPr eaLnBrk="1" hangingPunct="1">
              <a:spcBef>
                <a:spcPct val="0"/>
              </a:spcBef>
            </a:pPr>
            <a:r>
              <a:rPr lang="en-IE" altLang="en-US" b="1" dirty="0"/>
              <a:t>*Patients usually improve initially on</a:t>
            </a:r>
            <a:r>
              <a:rPr lang="en-IE" altLang="en-US" b="1" baseline="0" dirty="0"/>
              <a:t> appropriate PEEP. </a:t>
            </a:r>
            <a:r>
              <a:rPr lang="en-IE" altLang="en-US" b="1" dirty="0"/>
              <a:t>Patients may respond to careful recruitment manoeuvre (35 cm H2O for 35 </a:t>
            </a:r>
            <a:r>
              <a:rPr lang="en-IE" altLang="en-US" b="1" dirty="0" err="1"/>
              <a:t>secs</a:t>
            </a:r>
            <a:r>
              <a:rPr lang="en-IE" altLang="en-US" b="1" dirty="0"/>
              <a:t>) if required but</a:t>
            </a:r>
            <a:r>
              <a:rPr lang="en-IE" altLang="en-US" b="1" baseline="0" dirty="0"/>
              <a:t> beware hemodynamic instability in aggressively </a:t>
            </a:r>
            <a:r>
              <a:rPr lang="en-IE" altLang="en-US" b="1" baseline="0" dirty="0" err="1"/>
              <a:t>diuresed</a:t>
            </a:r>
            <a:r>
              <a:rPr lang="en-IE" altLang="en-US" b="1" baseline="0" dirty="0"/>
              <a:t> patients. P</a:t>
            </a:r>
            <a:r>
              <a:rPr lang="en-IE" altLang="en-US" b="1" dirty="0"/>
              <a:t>neumothorax can occur in COVID-19.</a:t>
            </a:r>
            <a:endParaRPr lang="en-IE" altLang="en-US" dirty="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3662A6-A34C-4F1B-9450-255F4E6FD018}" type="slidenum">
              <a:rPr lang="en-IE" smtClean="0"/>
              <a:pPr fontAlgn="base">
                <a:spcBef>
                  <a:spcPct val="0"/>
                </a:spcBef>
                <a:spcAft>
                  <a:spcPct val="0"/>
                </a:spcAft>
                <a:defRPr/>
              </a:pPr>
              <a:t>69</a:t>
            </a:fld>
            <a:endParaRPr lang="en-I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E" altLang="en-US" b="1" dirty="0"/>
              <a:t>Calculate predicted body weight (PBW):</a:t>
            </a:r>
            <a:endParaRPr lang="en-IE" altLang="en-US" dirty="0"/>
          </a:p>
          <a:p>
            <a:pPr eaLnBrk="1" hangingPunct="1">
              <a:spcBef>
                <a:spcPct val="0"/>
              </a:spcBef>
            </a:pPr>
            <a:r>
              <a:rPr lang="en-IE" altLang="en-US" b="1" dirty="0"/>
              <a:t>Males = 50 + 2.3 [height (inches) - 60] </a:t>
            </a:r>
            <a:endParaRPr lang="en-IE" altLang="en-US" dirty="0"/>
          </a:p>
          <a:p>
            <a:pPr eaLnBrk="1" hangingPunct="1">
              <a:spcBef>
                <a:spcPct val="0"/>
              </a:spcBef>
            </a:pPr>
            <a:r>
              <a:rPr lang="en-IE" altLang="en-US" b="1" dirty="0"/>
              <a:t>Females = 45.5 + 2.3 [height (inches) -60]</a:t>
            </a:r>
            <a:endParaRPr lang="en-IE" altLang="en-US" dirty="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A6308-1278-4EEC-B2B9-BFC2FCEA60BC}" type="slidenum">
              <a:rPr lang="en-IE" smtClean="0"/>
              <a:pPr fontAlgn="base">
                <a:spcBef>
                  <a:spcPct val="0"/>
                </a:spcBef>
                <a:spcAft>
                  <a:spcPct val="0"/>
                </a:spcAft>
                <a:defRPr/>
              </a:pPr>
              <a:t>70</a:t>
            </a:fld>
            <a:endParaRPr lang="en-I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baseline="0" dirty="0"/>
              <a:t>Airway pressures should be weaned slowly. Delayed deterioration is common after initial improvement on IPPV. </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71</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E" altLang="en-US">
                <a:ea typeface="ＭＳ Ｐゴシック" pitchFamily="34" charset="-128"/>
              </a:rPr>
              <a:t>Formula:</a:t>
            </a:r>
          </a:p>
          <a:p>
            <a:pPr eaLnBrk="1" hangingPunct="1">
              <a:spcBef>
                <a:spcPct val="0"/>
              </a:spcBef>
            </a:pPr>
            <a:r>
              <a:rPr lang="en-IE" altLang="en-US">
                <a:ea typeface="ＭＳ Ｐゴシック" pitchFamily="34" charset="-128"/>
              </a:rPr>
              <a:t>Females: PBW (kg) = 45.5 + 2.3 (height (in) – 60)</a:t>
            </a:r>
          </a:p>
          <a:p>
            <a:pPr eaLnBrk="1" hangingPunct="1">
              <a:spcBef>
                <a:spcPct val="0"/>
              </a:spcBef>
            </a:pPr>
            <a:r>
              <a:rPr lang="en-IE" altLang="en-US">
                <a:ea typeface="ＭＳ Ｐゴシック" pitchFamily="34" charset="-128"/>
              </a:rPr>
              <a:t>Males: PBW (kg) = 50 + 2.3 (height (in) – 60)</a:t>
            </a:r>
          </a:p>
          <a:p>
            <a:pPr eaLnBrk="1" hangingPunct="1">
              <a:spcBef>
                <a:spcPct val="0"/>
              </a:spcBef>
            </a:pPr>
            <a:endParaRPr lang="en-IE" altLang="en-US">
              <a:ea typeface="ＭＳ Ｐゴシック" pitchFamily="34" charset="-128"/>
            </a:endParaRPr>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2C3012-2052-41A8-9F90-C5AC8670BA18}" type="slidenum">
              <a:rPr lang="en-IE" altLang="en-US" smtClean="0">
                <a:latin typeface="Arial" charset="0"/>
                <a:ea typeface="ＭＳ Ｐゴシック" pitchFamily="34" charset="-128"/>
              </a:rPr>
              <a:pPr fontAlgn="base">
                <a:spcBef>
                  <a:spcPct val="0"/>
                </a:spcBef>
                <a:spcAft>
                  <a:spcPct val="0"/>
                </a:spcAft>
              </a:pPr>
              <a:t>74</a:t>
            </a:fld>
            <a:endParaRPr lang="en-IE" altLang="en-US">
              <a:latin typeface="Arial"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In Ireland 13% of confirmed cases</a:t>
            </a:r>
            <a:r>
              <a:rPr lang="en-IE" baseline="0" dirty="0" smtClean="0"/>
              <a:t> have required hospitalisation and 1.6% were admitted to ICU</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The first</a:t>
            </a:r>
            <a:r>
              <a:rPr lang="en-IE" baseline="0" dirty="0" smtClean="0"/>
              <a:t> wave of ICU admissions peaked on 10</a:t>
            </a:r>
            <a:r>
              <a:rPr lang="en-IE" baseline="30000" dirty="0" smtClean="0"/>
              <a:t>th</a:t>
            </a:r>
            <a:r>
              <a:rPr lang="en-IE" baseline="0" dirty="0" smtClean="0"/>
              <a:t> April and numbers have been declining since. Further surges may occur as social distancing measures are relaxed. </a:t>
            </a:r>
            <a:r>
              <a:rPr lang="en-IE" dirty="0" smtClean="0"/>
              <a:t>It’s </a:t>
            </a:r>
            <a:r>
              <a:rPr lang="en-IE" dirty="0"/>
              <a:t>a marathon, not a </a:t>
            </a:r>
            <a:r>
              <a:rPr lang="en-IE" dirty="0" smtClean="0"/>
              <a:t>sprint. It is estimated that</a:t>
            </a:r>
            <a:r>
              <a:rPr lang="en-IE" baseline="0" dirty="0" smtClean="0"/>
              <a:t> 1</a:t>
            </a:r>
            <a:r>
              <a:rPr lang="en-IE" dirty="0" smtClean="0"/>
              <a:t>50-200 </a:t>
            </a:r>
            <a:r>
              <a:rPr lang="en-IE" dirty="0"/>
              <a:t>ICU beds </a:t>
            </a:r>
            <a:r>
              <a:rPr lang="en-IE" dirty="0" smtClean="0"/>
              <a:t>will need to be available on an ongoing basis to look after COVID19 patients for the next number of months. While overall ICU capacity was not overwhelmed</a:t>
            </a:r>
            <a:r>
              <a:rPr lang="en-IE" baseline="0" dirty="0" smtClean="0"/>
              <a:t> some movement of patients for capacity reasons was necessary.</a:t>
            </a:r>
            <a:endParaRPr lang="en-IE" dirty="0"/>
          </a:p>
        </p:txBody>
      </p:sp>
      <p:sp>
        <p:nvSpPr>
          <p:cNvPr id="4" name="Slide Number Placeholder 3"/>
          <p:cNvSpPr>
            <a:spLocks noGrp="1"/>
          </p:cNvSpPr>
          <p:nvPr>
            <p:ph type="sldNum" sz="quarter" idx="10"/>
          </p:nvPr>
        </p:nvSpPr>
        <p:spPr/>
        <p:txBody>
          <a:bodyPr/>
          <a:lstStyle/>
          <a:p>
            <a:fld id="{D03711DD-2DDA-4911-946B-42BD11495D95}"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a:t>A number of publications have described the clinical characteristics of COVID 19 in China and Singapore. The presenting complaints have been fairly consistent but the incidence will vary depending on the severity of disease. </a:t>
            </a:r>
            <a:endParaRPr lang="en-GB" dirty="0"/>
          </a:p>
        </p:txBody>
      </p:sp>
      <p:sp>
        <p:nvSpPr>
          <p:cNvPr id="4" name="Slide Number Placeholder 3"/>
          <p:cNvSpPr>
            <a:spLocks noGrp="1"/>
          </p:cNvSpPr>
          <p:nvPr>
            <p:ph type="sldNum" sz="quarter" idx="5"/>
          </p:nvPr>
        </p:nvSpPr>
        <p:spPr/>
        <p:txBody>
          <a:bodyPr/>
          <a:lstStyle/>
          <a:p>
            <a:fld id="{D03711DD-2DDA-4911-946B-42BD11495D95}" type="slidenum">
              <a:rPr lang="en-GB" smtClean="0"/>
              <a:pPr/>
              <a:t>10</a:t>
            </a:fld>
            <a:endParaRPr lang="en-GB"/>
          </a:p>
        </p:txBody>
      </p:sp>
    </p:spTree>
    <p:extLst>
      <p:ext uri="{BB962C8B-B14F-4D97-AF65-F5344CB8AC3E}">
        <p14:creationId xmlns:p14="http://schemas.microsoft.com/office/powerpoint/2010/main" xmlns="" val="163945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patients with severe disease requiring critical care, nearly all will have fever, 85% will have cough and 92% will be </a:t>
            </a:r>
            <a:r>
              <a:rPr lang="en-IE" dirty="0" err="1"/>
              <a:t>dyspnoic</a:t>
            </a:r>
            <a:r>
              <a:rPr lang="en-IE" dirty="0"/>
              <a:t>.</a:t>
            </a:r>
          </a:p>
        </p:txBody>
      </p:sp>
      <p:sp>
        <p:nvSpPr>
          <p:cNvPr id="4" name="Slide Number Placeholder 3"/>
          <p:cNvSpPr>
            <a:spLocks noGrp="1"/>
          </p:cNvSpPr>
          <p:nvPr>
            <p:ph type="sldNum" sz="quarter" idx="5"/>
          </p:nvPr>
        </p:nvSpPr>
        <p:spPr/>
        <p:txBody>
          <a:bodyPr/>
          <a:lstStyle/>
          <a:p>
            <a:fld id="{D03711DD-2DDA-4911-946B-42BD11495D95}" type="slidenum">
              <a:rPr lang="en-GB" smtClean="0"/>
              <a:pPr/>
              <a:t>11</a:t>
            </a:fld>
            <a:endParaRPr lang="en-GB"/>
          </a:p>
        </p:txBody>
      </p:sp>
    </p:spTree>
    <p:extLst>
      <p:ext uri="{BB962C8B-B14F-4D97-AF65-F5344CB8AC3E}">
        <p14:creationId xmlns:p14="http://schemas.microsoft.com/office/powerpoint/2010/main" xmlns="" val="162063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6A331DC-189A-2047-BB6A-08994E674792}" type="datetimeFigureOut">
              <a:rPr lang="en-US" smtClean="0"/>
              <a:pPr/>
              <a:t>5/11/2020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6890E-D350-CF44-9ADF-2D82A806EDE8}" type="slidenum">
              <a:rPr lang="en-US" smtClean="0"/>
              <a:pPr/>
              <a:t>‹#›</a:t>
            </a:fld>
            <a:endParaRPr lang="en-US"/>
          </a:p>
        </p:txBody>
      </p:sp>
    </p:spTree>
    <p:extLst>
      <p:ext uri="{BB962C8B-B14F-4D97-AF65-F5344CB8AC3E}">
        <p14:creationId xmlns:p14="http://schemas.microsoft.com/office/powerpoint/2010/main" xmlns="" val="1417940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A331DC-189A-2047-BB6A-08994E674792}" type="datetimeFigureOut">
              <a:rPr lang="en-US" smtClean="0"/>
              <a:pPr/>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890E-D350-CF44-9ADF-2D82A806EDE8}" type="slidenum">
              <a:rPr lang="en-US" smtClean="0"/>
              <a:pPr/>
              <a:t>‹#›</a:t>
            </a:fld>
            <a:endParaRPr lang="en-US"/>
          </a:p>
        </p:txBody>
      </p:sp>
    </p:spTree>
    <p:extLst>
      <p:ext uri="{BB962C8B-B14F-4D97-AF65-F5344CB8AC3E}">
        <p14:creationId xmlns:p14="http://schemas.microsoft.com/office/powerpoint/2010/main" xmlns="" val="227593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6A331DC-189A-2047-BB6A-08994E674792}" type="datetimeFigureOut">
              <a:rPr lang="en-US" smtClean="0"/>
              <a:pPr/>
              <a:t>5/11/2020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6890E-D350-CF44-9ADF-2D82A806EDE8}" type="slidenum">
              <a:rPr lang="en-US" smtClean="0"/>
              <a:pPr/>
              <a:t>‹#›</a:t>
            </a:fld>
            <a:endParaRPr lang="en-US"/>
          </a:p>
        </p:txBody>
      </p:sp>
    </p:spTree>
    <p:extLst>
      <p:ext uri="{BB962C8B-B14F-4D97-AF65-F5344CB8AC3E}">
        <p14:creationId xmlns:p14="http://schemas.microsoft.com/office/powerpoint/2010/main" xmlns="" val="2702019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1E418F89-41A4-4865-A475-E2EF09D255C4}" type="slidenum">
              <a:rPr lang="en-IE" smtClean="0"/>
              <a:pPr/>
              <a:t>‹#›</a:t>
            </a:fld>
            <a:endParaRPr lang="en-IE"/>
          </a:p>
        </p:txBody>
      </p:sp>
    </p:spTree>
    <p:extLst>
      <p:ext uri="{BB962C8B-B14F-4D97-AF65-F5344CB8AC3E}">
        <p14:creationId xmlns:p14="http://schemas.microsoft.com/office/powerpoint/2010/main" xmlns="" val="1178987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extLst>
      <p:ext uri="{BB962C8B-B14F-4D97-AF65-F5344CB8AC3E}">
        <p14:creationId xmlns:p14="http://schemas.microsoft.com/office/powerpoint/2010/main" xmlns="" val="407183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E0093-44F7-4782-AE71-E87972CE3E15}" type="datetimeFigureOut">
              <a:rPr lang="en-IE" smtClean="0"/>
              <a:pPr/>
              <a:t>11/05/2020</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E418F89-41A4-4865-A475-E2EF09D255C4}"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E0093-44F7-4782-AE71-E87972CE3E15}" type="datetimeFigureOut">
              <a:rPr lang="en-IE" smtClean="0"/>
              <a:pPr/>
              <a:t>11/05/2020</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418F89-41A4-4865-A475-E2EF09D255C4}"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51" r:id="rId3"/>
    <p:sldLayoutId id="2147483669"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331DC-189A-2047-BB6A-08994E674792}" type="datetimeFigureOut">
              <a:rPr lang="en-US" smtClean="0"/>
              <a:pPr/>
              <a:t>5/11/2020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6890E-D350-CF44-9ADF-2D82A806EDE8}" type="slidenum">
              <a:rPr lang="en-US" smtClean="0"/>
              <a:pPr/>
              <a:t>‹#›</a:t>
            </a:fld>
            <a:endParaRPr lang="en-US"/>
          </a:p>
        </p:txBody>
      </p:sp>
    </p:spTree>
    <p:extLst>
      <p:ext uri="{BB962C8B-B14F-4D97-AF65-F5344CB8AC3E}">
        <p14:creationId xmlns:p14="http://schemas.microsoft.com/office/powerpoint/2010/main" xmlns="" val="2557711237"/>
      </p:ext>
    </p:extLst>
  </p:cSld>
  <p:clrMap bg1="dk1" tx1="lt1" bg2="dk2" tx2="lt2" accent1="accent1" accent2="accent2" accent3="accent3" accent4="accent4" accent5="accent5" accent6="accent6" hlink="hlink" folHlink="folHlink"/>
  <p:sldLayoutIdLst>
    <p:sldLayoutId id="2147483665" r:id="rId1"/>
    <p:sldLayoutId id="2147483662" r:id="rId2"/>
    <p:sldLayoutId id="2147483661" r:id="rId3"/>
    <p:sldLayoutId id="2147483672" r:id="rId4"/>
    <p:sldLayoutId id="214748367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elsevier.com/termsandconditions" TargetMode="External"/><Relationship Id="rId1" Type="http://schemas.openxmlformats.org/officeDocument/2006/relationships/slideLayout" Target="../slideLayouts/slideLayout15.xml"/><Relationship Id="rId5" Type="http://schemas.openxmlformats.org/officeDocument/2006/relationships/image" Target="../media/image20.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png"/><Relationship Id="rId1" Type="http://schemas.openxmlformats.org/officeDocument/2006/relationships/slideLayout" Target="../slideLayouts/slideLayout15.xml"/><Relationship Id="rId5" Type="http://schemas.openxmlformats.org/officeDocument/2006/relationships/hyperlink" Target="https://www.gov.ie/en/press-release/fe4551-statement-from-the-national-public-emergency-team-7-may/"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18.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Gy4StHAHMU4"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www.youtube.com/watch?v=pNirkWLjMX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hyperlink" Target="https://youtu.be/qx2z26IL6g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63.png"/><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gisanddata.maps.arcgis.com/apps/opsdashboard/index.html"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comments" Target="../comments/commen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https://www.hse.ie/eng/about/who/qid/other-quality-improvement-programmes/assisteddecisionmaking/hse-guidance-cpr-dnar-v1.pdf" TargetMode="External"/><Relationship Id="rId2" Type="http://schemas.openxmlformats.org/officeDocument/2006/relationships/slideLayout" Target="../slideLayouts/slideLayout15.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hse.drsteevenslibrary.ie/ld.php?content_id=32825294"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83.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5.xml"/><Relationship Id="rId5" Type="http://schemas.openxmlformats.org/officeDocument/2006/relationships/hyperlink" Target="https://www.gov.ie/en/publication/13ead5-ethical-considerations-relating-to-critical-care-in-the-context-of-c/" TargetMode="External"/><Relationship Id="rId4" Type="http://schemas.openxmlformats.org/officeDocument/2006/relationships/image" Target="../media/image85.wmf"/></Relationships>
</file>

<file path=ppt/slides/_rels/slide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hse.drsteevenslibrary.ie/Covid19V2"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hyperlink" Target="https://www.intensivecare.ie/wp-content/uploads/2020/02/ICS-Guidelines-COVID-19-V2-1.pdf" TargetMode="External"/><Relationship Id="rId7" Type="http://schemas.openxmlformats.org/officeDocument/2006/relationships/image" Target="../media/image1.jpeg"/><Relationship Id="rId2" Type="http://schemas.openxmlformats.org/officeDocument/2006/relationships/hyperlink" Target="https://www.hpsc.ie/a-z/respiratory/coronavirus/novelcoronavirus/algorithms/" TargetMode="External"/><Relationship Id="rId1" Type="http://schemas.openxmlformats.org/officeDocument/2006/relationships/slideLayout" Target="../slideLayouts/slideLayout13.xml"/><Relationship Id="rId6" Type="http://schemas.openxmlformats.org/officeDocument/2006/relationships/hyperlink" Target="https://www.nejm.org/coronavirus?cid=DM88295&amp;bid=163494080" TargetMode="External"/><Relationship Id="rId5" Type="http://schemas.openxmlformats.org/officeDocument/2006/relationships/hyperlink" Target="https://www.hpsc.ie/a-z/respiratory/coronavirus/novelcoronavirus/guidance/" TargetMode="External"/><Relationship Id="rId4" Type="http://schemas.openxmlformats.org/officeDocument/2006/relationships/hyperlink" Target="https://www.who.int/publications-detail/clinical-management-of-severe-acute-respiratory-infection-when-novel-coronavirus-(ncov)-infection-is-suspected"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www.gov.ie/en/press-release/fe4551-statement-from-the-national-public-emergency-team-7-ma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zF5BmTmeAgFonjDELDNZkZ-970-80.jpg">
            <a:extLst>
              <a:ext uri="{FF2B5EF4-FFF2-40B4-BE49-F238E27FC236}">
                <a16:creationId xmlns="" xmlns:a16="http://schemas.microsoft.com/office/drawing/2014/main" id="{84AF4B37-9A5B-4B5A-B5E8-D64B1120582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9091" r="28685"/>
          <a:stretch/>
        </p:blipFill>
        <p:spPr>
          <a:xfrm>
            <a:off x="2642616" y="10"/>
            <a:ext cx="6501384" cy="6857990"/>
          </a:xfrm>
          <a:prstGeom prst="rect">
            <a:avLst/>
          </a:prstGeom>
        </p:spPr>
      </p:pic>
      <p:sp>
        <p:nvSpPr>
          <p:cNvPr id="11" name="Rectangle 10">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58484" y="1122363"/>
            <a:ext cx="4213515" cy="3204134"/>
          </a:xfrm>
        </p:spPr>
        <p:txBody>
          <a:bodyPr anchor="b">
            <a:normAutofit fontScale="90000"/>
          </a:bodyPr>
          <a:lstStyle/>
          <a:p>
            <a:pPr algn="l">
              <a:lnSpc>
                <a:spcPct val="90000"/>
              </a:lnSpc>
            </a:pPr>
            <a:r>
              <a:rPr lang="en-IE" sz="3600" dirty="0"/>
              <a:t>Management of the critically ill </a:t>
            </a:r>
            <a:r>
              <a:rPr lang="en-IE" sz="3600" dirty="0" smtClean="0"/>
              <a:t>a</a:t>
            </a:r>
            <a:r>
              <a:rPr lang="en-IE" sz="3600" dirty="0" smtClean="0"/>
              <a:t>dult </a:t>
            </a:r>
            <a:r>
              <a:rPr lang="en-IE" sz="3600" dirty="0" smtClean="0"/>
              <a:t>patient </a:t>
            </a:r>
            <a:r>
              <a:rPr lang="en-IE" sz="3600" dirty="0"/>
              <a:t>with confirmed or suspected </a:t>
            </a:r>
            <a:r>
              <a:rPr lang="en-IE" sz="3600" dirty="0" smtClean="0"/>
              <a:t>COVID-19</a:t>
            </a:r>
            <a:br>
              <a:rPr lang="en-IE" sz="3600" dirty="0" smtClean="0"/>
            </a:br>
            <a:r>
              <a:rPr lang="en-IE" sz="3600" dirty="0" smtClean="0"/>
              <a:t/>
            </a:r>
            <a:br>
              <a:rPr lang="en-IE" sz="3600" dirty="0" smtClean="0"/>
            </a:br>
            <a:r>
              <a:rPr lang="en-IE" sz="2200" dirty="0" smtClean="0"/>
              <a:t>May 7</a:t>
            </a:r>
            <a:r>
              <a:rPr lang="en-IE" sz="2200" baseline="30000" dirty="0" smtClean="0"/>
              <a:t>th</a:t>
            </a:r>
            <a:r>
              <a:rPr lang="en-IE" sz="2200" dirty="0" smtClean="0"/>
              <a:t> 2020v3</a:t>
            </a:r>
            <a:endParaRPr lang="en-IE" sz="2200" dirty="0"/>
          </a:p>
        </p:txBody>
      </p:sp>
      <p:sp>
        <p:nvSpPr>
          <p:cNvPr id="3" name="Subtitle 2"/>
          <p:cNvSpPr>
            <a:spLocks noGrp="1"/>
          </p:cNvSpPr>
          <p:nvPr>
            <p:ph type="subTitle" idx="1"/>
          </p:nvPr>
        </p:nvSpPr>
        <p:spPr>
          <a:xfrm>
            <a:off x="358485" y="4872922"/>
            <a:ext cx="3017519" cy="1208141"/>
          </a:xfrm>
        </p:spPr>
        <p:txBody>
          <a:bodyPr>
            <a:normAutofit/>
          </a:bodyPr>
          <a:lstStyle/>
          <a:p>
            <a:pPr algn="l"/>
            <a:endParaRPr lang="en-IE" sz="1700" dirty="0"/>
          </a:p>
          <a:p>
            <a:pPr algn="l"/>
            <a:endParaRPr lang="en-IE" sz="1700" dirty="0"/>
          </a:p>
        </p:txBody>
      </p:sp>
      <p:sp>
        <p:nvSpPr>
          <p:cNvPr id="13" name="Rectangle 12">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ICSI LH_top.jpg"/>
          <p:cNvPicPr/>
          <p:nvPr/>
        </p:nvPicPr>
        <p:blipFill rotWithShape="1">
          <a:blip r:embed="rId4" cstate="print">
            <a:extLst>
              <a:ext uri="{28A0092B-C50C-407E-A947-70E740481C1C}">
                <a14:useLocalDpi xmlns:a14="http://schemas.microsoft.com/office/drawing/2010/main" xmlns="" val="0"/>
              </a:ext>
            </a:extLst>
          </a:blip>
          <a:srcRect l="5687" t="15578" r="30098" b="50149"/>
          <a:stretch/>
        </p:blipFill>
        <p:spPr bwMode="auto">
          <a:xfrm>
            <a:off x="467544" y="5589240"/>
            <a:ext cx="2390775" cy="314325"/>
          </a:xfrm>
          <a:prstGeom prst="rect">
            <a:avLst/>
          </a:prstGeom>
          <a:ln>
            <a:noFill/>
          </a:ln>
          <a:extLst>
            <a:ext uri="{53640926-AAD7-44D8-BBD7-CCE9431645EC}">
              <a14:shadowObscured xmlns:a14="http://schemas.microsoft.com/office/drawing/2010/main" xmlns=""/>
            </a:ext>
          </a:extLst>
        </p:spPr>
      </p:pic>
      <p:pic>
        <p:nvPicPr>
          <p:cNvPr id="12" name="Picture 11"/>
          <p:cNvPicPr/>
          <p:nvPr/>
        </p:nvPicPr>
        <p:blipFill rotWithShape="1">
          <a:blip r:embed="rId5" cstate="print">
            <a:extLst>
              <a:ext uri="{28A0092B-C50C-407E-A947-70E740481C1C}">
                <a14:useLocalDpi xmlns:a14="http://schemas.microsoft.com/office/drawing/2010/main" xmlns="" val="0"/>
              </a:ext>
            </a:extLst>
          </a:blip>
          <a:srcRect l="4205" t="13225" r="5096" b="25917"/>
          <a:stretch/>
        </p:blipFill>
        <p:spPr bwMode="auto">
          <a:xfrm>
            <a:off x="467544" y="4725144"/>
            <a:ext cx="2376264" cy="576064"/>
          </a:xfrm>
          <a:prstGeom prst="rect">
            <a:avLst/>
          </a:prstGeom>
          <a:ln>
            <a:noFill/>
          </a:ln>
          <a:extLst>
            <a:ext uri="{53640926-AAD7-44D8-BBD7-CCE9431645EC}">
              <a14:shadowObscured xmlns:a14="http://schemas.microsoft.com/office/drawing/2010/main" xmlns=""/>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402BF6B-7003-414A-8C0B-4AB98038B710}"/>
              </a:ext>
            </a:extLst>
          </p:cNvPr>
          <p:cNvPicPr>
            <a:picLocks noChangeAspect="1"/>
          </p:cNvPicPr>
          <p:nvPr/>
        </p:nvPicPr>
        <p:blipFill rotWithShape="1">
          <a:blip r:embed="rId3" cstate="print"/>
          <a:srcRect l="30520" t="21049" r="31169" b="31344"/>
          <a:stretch/>
        </p:blipFill>
        <p:spPr>
          <a:xfrm>
            <a:off x="467544" y="620688"/>
            <a:ext cx="3503222" cy="2357953"/>
          </a:xfrm>
          <a:prstGeom prst="rect">
            <a:avLst/>
          </a:prstGeom>
        </p:spPr>
      </p:pic>
      <p:pic>
        <p:nvPicPr>
          <p:cNvPr id="6" name="Picture 5">
            <a:extLst>
              <a:ext uri="{FF2B5EF4-FFF2-40B4-BE49-F238E27FC236}">
                <a16:creationId xmlns="" xmlns:a16="http://schemas.microsoft.com/office/drawing/2014/main" id="{D3A4043E-2E10-4571-9F9A-293E62573C44}"/>
              </a:ext>
            </a:extLst>
          </p:cNvPr>
          <p:cNvPicPr>
            <a:picLocks noChangeAspect="1"/>
          </p:cNvPicPr>
          <p:nvPr/>
        </p:nvPicPr>
        <p:blipFill rotWithShape="1">
          <a:blip r:embed="rId4" cstate="print"/>
          <a:srcRect l="29351" t="27043" r="30130" b="15894"/>
          <a:stretch/>
        </p:blipFill>
        <p:spPr>
          <a:xfrm>
            <a:off x="5545415" y="730424"/>
            <a:ext cx="3020706" cy="2304255"/>
          </a:xfrm>
          <a:prstGeom prst="rect">
            <a:avLst/>
          </a:prstGeom>
        </p:spPr>
      </p:pic>
      <p:pic>
        <p:nvPicPr>
          <p:cNvPr id="3" name="Picture 2">
            <a:extLst>
              <a:ext uri="{FF2B5EF4-FFF2-40B4-BE49-F238E27FC236}">
                <a16:creationId xmlns="" xmlns:a16="http://schemas.microsoft.com/office/drawing/2014/main" id="{73368D43-65EE-43EB-978D-B87363F26668}"/>
              </a:ext>
            </a:extLst>
          </p:cNvPr>
          <p:cNvPicPr>
            <a:picLocks noChangeAspect="1"/>
          </p:cNvPicPr>
          <p:nvPr/>
        </p:nvPicPr>
        <p:blipFill rotWithShape="1">
          <a:blip r:embed="rId5" cstate="print"/>
          <a:srcRect l="16752" t="21048" r="35845" b="1030"/>
          <a:stretch/>
        </p:blipFill>
        <p:spPr>
          <a:xfrm>
            <a:off x="467544" y="3347450"/>
            <a:ext cx="3290156" cy="2929591"/>
          </a:xfrm>
          <a:prstGeom prst="rect">
            <a:avLst/>
          </a:prstGeom>
        </p:spPr>
      </p:pic>
      <p:pic>
        <p:nvPicPr>
          <p:cNvPr id="4" name="Picture 3">
            <a:extLst>
              <a:ext uri="{FF2B5EF4-FFF2-40B4-BE49-F238E27FC236}">
                <a16:creationId xmlns="" xmlns:a16="http://schemas.microsoft.com/office/drawing/2014/main" id="{F18EF915-7D45-4B33-B19F-8A2B4EF3DC5E}"/>
              </a:ext>
            </a:extLst>
          </p:cNvPr>
          <p:cNvPicPr>
            <a:picLocks noChangeAspect="1"/>
          </p:cNvPicPr>
          <p:nvPr/>
        </p:nvPicPr>
        <p:blipFill rotWithShape="1">
          <a:blip r:embed="rId6" cstate="print"/>
          <a:srcRect l="31039" t="20330" r="32160" b="29320"/>
          <a:stretch/>
        </p:blipFill>
        <p:spPr>
          <a:xfrm>
            <a:off x="5197474" y="3839249"/>
            <a:ext cx="3365032" cy="2493819"/>
          </a:xfrm>
          <a:prstGeom prst="rect">
            <a:avLst/>
          </a:prstGeom>
        </p:spPr>
      </p:pic>
      <p:pic>
        <p:nvPicPr>
          <p:cNvPr id="2" name="Picture 1">
            <a:extLst>
              <a:ext uri="{FF2B5EF4-FFF2-40B4-BE49-F238E27FC236}">
                <a16:creationId xmlns="" xmlns:a16="http://schemas.microsoft.com/office/drawing/2014/main" id="{4F0EF012-DEDD-468F-B751-49248D7FA316}"/>
              </a:ext>
            </a:extLst>
          </p:cNvPr>
          <p:cNvPicPr>
            <a:picLocks noChangeAspect="1"/>
          </p:cNvPicPr>
          <p:nvPr/>
        </p:nvPicPr>
        <p:blipFill rotWithShape="1">
          <a:blip r:embed="rId7" cstate="print"/>
          <a:srcRect t="33515" r="50649" b="3427"/>
          <a:stretch/>
        </p:blipFill>
        <p:spPr>
          <a:xfrm>
            <a:off x="3222104" y="2228775"/>
            <a:ext cx="2699792" cy="1868541"/>
          </a:xfrm>
          <a:prstGeom prst="rect">
            <a:avLst/>
          </a:prstGeom>
        </p:spPr>
      </p:pic>
    </p:spTree>
    <p:extLst>
      <p:ext uri="{BB962C8B-B14F-4D97-AF65-F5344CB8AC3E}">
        <p14:creationId xmlns:p14="http://schemas.microsoft.com/office/powerpoint/2010/main" xmlns="" val="3573525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4100715F-CC7C-46A8-A00A-1CE8DE2F281B}"/>
              </a:ext>
            </a:extLst>
          </p:cNvPr>
          <p:cNvPicPr>
            <a:picLocks noChangeAspect="1"/>
          </p:cNvPicPr>
          <p:nvPr/>
        </p:nvPicPr>
        <p:blipFill rotWithShape="1">
          <a:blip r:embed="rId3" cstate="print"/>
          <a:srcRect l="29610" t="50616" r="47143" b="12537"/>
          <a:stretch/>
        </p:blipFill>
        <p:spPr>
          <a:xfrm>
            <a:off x="537626" y="423613"/>
            <a:ext cx="6842686" cy="6245747"/>
          </a:xfrm>
          <a:prstGeom prst="rect">
            <a:avLst/>
          </a:prstGeom>
        </p:spPr>
      </p:pic>
      <p:pic>
        <p:nvPicPr>
          <p:cNvPr id="12" name="Picture 11">
            <a:extLst>
              <a:ext uri="{FF2B5EF4-FFF2-40B4-BE49-F238E27FC236}">
                <a16:creationId xmlns="" xmlns:a16="http://schemas.microsoft.com/office/drawing/2014/main" id="{E4B597A0-C5E0-4D74-B01C-D77941A43B42}"/>
              </a:ext>
            </a:extLst>
          </p:cNvPr>
          <p:cNvPicPr>
            <a:picLocks noChangeAspect="1"/>
          </p:cNvPicPr>
          <p:nvPr/>
        </p:nvPicPr>
        <p:blipFill rotWithShape="1">
          <a:blip r:embed="rId3" cstate="print"/>
          <a:srcRect l="29610" t="24646" r="47143" b="71452"/>
          <a:stretch/>
        </p:blipFill>
        <p:spPr>
          <a:xfrm>
            <a:off x="2123728" y="1052736"/>
            <a:ext cx="4536504" cy="412465"/>
          </a:xfrm>
          <a:prstGeom prst="rect">
            <a:avLst/>
          </a:prstGeom>
        </p:spPr>
      </p:pic>
      <p:pic>
        <p:nvPicPr>
          <p:cNvPr id="13" name="Obraz 3" descr="zF5BmTmeAgFonjDELDNZkZ-970-80.jpg">
            <a:extLst>
              <a:ext uri="{FF2B5EF4-FFF2-40B4-BE49-F238E27FC236}">
                <a16:creationId xmlns="" xmlns:a16="http://schemas.microsoft.com/office/drawing/2014/main" id="{19FE5034-DF86-4DBD-B392-6AE541B3F1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96336" y="404664"/>
            <a:ext cx="1246007" cy="1033765"/>
          </a:xfrm>
          <a:prstGeom prst="rect">
            <a:avLst/>
          </a:prstGeom>
        </p:spPr>
      </p:pic>
    </p:spTree>
    <p:extLst>
      <p:ext uri="{BB962C8B-B14F-4D97-AF65-F5344CB8AC3E}">
        <p14:creationId xmlns:p14="http://schemas.microsoft.com/office/powerpoint/2010/main" xmlns="" val="18069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297018"/>
            <a:ext cx="6629400" cy="744203"/>
          </a:xfrm>
          <a:prstGeom prst="rect">
            <a:avLst/>
          </a:prstGeom>
        </p:spPr>
        <p:txBody>
          <a:bodyPr wrap="square" lIns="51206" tIns="25603" rIns="51206" bIns="25603">
            <a:spAutoFit/>
          </a:bodyPr>
          <a:lstStyle/>
          <a:p>
            <a:r>
              <a:rPr lang="en-IE" sz="2700" b="1" dirty="0"/>
              <a:t>DISEASE PROGRESSION</a:t>
            </a:r>
            <a:r>
              <a:rPr lang="en-US" altLang="en-US" sz="2700" i="1" dirty="0"/>
              <a:t> </a:t>
            </a:r>
          </a:p>
          <a:p>
            <a:r>
              <a:rPr lang="en-US" altLang="en-US" i="1" dirty="0" smtClean="0"/>
              <a:t>The </a:t>
            </a:r>
            <a:r>
              <a:rPr lang="en-US" altLang="en-US" i="1" dirty="0"/>
              <a:t>Lancet</a:t>
            </a:r>
            <a:r>
              <a:rPr lang="en-US" altLang="en-US" dirty="0"/>
              <a:t> 2020 </a:t>
            </a:r>
            <a:r>
              <a:rPr lang="en-US" altLang="en-US" sz="1050" dirty="0"/>
              <a:t>395, 497-506DOI: (10.1016/S0140-6736(20)30183-5</a:t>
            </a:r>
            <a:r>
              <a:rPr lang="en-IE" sz="1050" b="1" dirty="0">
                <a:solidFill>
                  <a:srgbClr val="FFFF00"/>
                </a:solidFill>
              </a:rPr>
              <a:t> </a:t>
            </a:r>
            <a:r>
              <a:rPr lang="en-US" altLang="en-US" sz="1050" dirty="0"/>
              <a:t>Copyright © 2020 Elsevier Ltd</a:t>
            </a:r>
            <a:r>
              <a:rPr lang="en-US" altLang="en-US" sz="1050" dirty="0">
                <a:hlinkClick r:id="rId2"/>
              </a:rPr>
              <a:t> </a:t>
            </a:r>
          </a:p>
        </p:txBody>
      </p:sp>
      <p:pic>
        <p:nvPicPr>
          <p:cNvPr id="6" name="Picture 2">
            <a:extLst>
              <a:ext uri="{FF2B5EF4-FFF2-40B4-BE49-F238E27FC236}">
                <a16:creationId xmlns:a16="http://schemas.microsoft.com/office/drawing/2014/main" xmlns="" id="{0EB304F4-166C-48EA-B3AA-A56F858295D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1307431"/>
            <a:ext cx="6350000" cy="42148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Rectangle 7"/>
          <p:cNvSpPr/>
          <p:nvPr/>
        </p:nvSpPr>
        <p:spPr>
          <a:xfrm>
            <a:off x="695827" y="5664200"/>
            <a:ext cx="7505700" cy="882703"/>
          </a:xfrm>
          <a:prstGeom prst="rect">
            <a:avLst/>
          </a:prstGeom>
        </p:spPr>
        <p:txBody>
          <a:bodyPr wrap="square" lIns="51206" tIns="25603" rIns="51206" bIns="25603">
            <a:spAutoFit/>
          </a:bodyPr>
          <a:lstStyle/>
          <a:p>
            <a:pPr algn="just"/>
            <a:r>
              <a:rPr lang="en-US" altLang="en-US" b="1" dirty="0">
                <a:cs typeface="Baekmuk Gulim" charset="0"/>
              </a:rPr>
              <a:t>The typical timeline of the disease is of a few days of malaise followed by dry cough, fever and </a:t>
            </a:r>
            <a:r>
              <a:rPr lang="en-US" altLang="en-US" b="1" dirty="0" err="1">
                <a:cs typeface="Baekmuk Gulim" charset="0"/>
              </a:rPr>
              <a:t>dyspnoea</a:t>
            </a:r>
            <a:r>
              <a:rPr lang="en-US" altLang="en-US" b="1" dirty="0">
                <a:cs typeface="Baekmuk Gulim" charset="0"/>
              </a:rPr>
              <a:t>. The average time from hospital admission to requirement for critical care is 24-48 hours. </a:t>
            </a:r>
            <a:endParaRPr lang="en-IE" b="1" dirty="0"/>
          </a:p>
        </p:txBody>
      </p:sp>
      <p:sp>
        <p:nvSpPr>
          <p:cNvPr id="11" name="AutoShape 2"/>
          <p:cNvSpPr/>
          <p:nvPr/>
        </p:nvSpPr>
        <p:spPr>
          <a:xfrm>
            <a:off x="9027812" y="0"/>
            <a:ext cx="116188" cy="6858000"/>
          </a:xfrm>
          <a:prstGeom prst="rect">
            <a:avLst/>
          </a:prstGeom>
          <a:solidFill>
            <a:srgbClr val="257969"/>
          </a:solidFill>
        </p:spPr>
      </p:sp>
      <p:pic>
        <p:nvPicPr>
          <p:cNvPr id="12" name="Obraz 3" descr="zF5BmTmeAgFonjDELDNZkZ-970-80.jpg">
            <a:extLst>
              <a:ext uri="{FF2B5EF4-FFF2-40B4-BE49-F238E27FC236}">
                <a16:creationId xmlns="" xmlns:a16="http://schemas.microsoft.com/office/drawing/2014/main" id="{30E72CB2-0762-48B8-98E7-9FA46C398F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40352" y="116632"/>
            <a:ext cx="1246007" cy="1033765"/>
          </a:xfrm>
          <a:prstGeom prst="rect">
            <a:avLst/>
          </a:prstGeom>
        </p:spPr>
      </p:pic>
      <p:pic>
        <p:nvPicPr>
          <p:cNvPr id="13" name="Picture 5">
            <a:extLst>
              <a:ext uri="{FF2B5EF4-FFF2-40B4-BE49-F238E27FC236}">
                <a16:creationId xmlns="" xmlns:a16="http://schemas.microsoft.com/office/drawing/2014/main" id="{100C95C5-434D-4F39-AFB4-CF5A914E469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1814" y="311230"/>
            <a:ext cx="708025" cy="7937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142831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79006" y="309314"/>
            <a:ext cx="7024744" cy="1143000"/>
          </a:xfrm>
        </p:spPr>
        <p:txBody>
          <a:bodyPr>
            <a:normAutofit fontScale="90000"/>
          </a:bodyPr>
          <a:lstStyle/>
          <a:p>
            <a:r>
              <a:rPr lang="en-US" b="1" dirty="0"/>
              <a:t>Laboratory testing for COVID-19</a:t>
            </a:r>
          </a:p>
        </p:txBody>
      </p:sp>
      <p:sp>
        <p:nvSpPr>
          <p:cNvPr id="3" name="Symbol zastępczy zawartości 2"/>
          <p:cNvSpPr>
            <a:spLocks noGrp="1"/>
          </p:cNvSpPr>
          <p:nvPr>
            <p:ph idx="1"/>
          </p:nvPr>
        </p:nvSpPr>
        <p:spPr>
          <a:xfrm>
            <a:off x="479006" y="1646570"/>
            <a:ext cx="8206351" cy="4882721"/>
          </a:xfrm>
        </p:spPr>
        <p:txBody>
          <a:bodyPr>
            <a:normAutofit fontScale="55000" lnSpcReduction="20000"/>
          </a:bodyPr>
          <a:lstStyle/>
          <a:p>
            <a:pPr lvl="0"/>
            <a:r>
              <a:rPr lang="en-IE" sz="4200" dirty="0"/>
              <a:t>3 Viral swabs available in a pre-prepared pack</a:t>
            </a:r>
            <a:endParaRPr lang="pl-PL" sz="4200" dirty="0"/>
          </a:p>
          <a:p>
            <a:pPr lvl="1"/>
            <a:r>
              <a:rPr lang="en-IE" sz="4200" dirty="0"/>
              <a:t>1 nasopharyngeal swab and </a:t>
            </a:r>
            <a:endParaRPr lang="pl-PL" sz="4200" dirty="0"/>
          </a:p>
          <a:p>
            <a:pPr lvl="1"/>
            <a:r>
              <a:rPr lang="en-IE" sz="4200" dirty="0"/>
              <a:t>2 throat swabs in viral transport medium</a:t>
            </a:r>
          </a:p>
          <a:p>
            <a:r>
              <a:rPr lang="en-IE" sz="4600" dirty="0"/>
              <a:t>Lower respiratory tract sample (e.g. </a:t>
            </a:r>
            <a:r>
              <a:rPr lang="en-IE" sz="4600" dirty="0" smtClean="0"/>
              <a:t>BAL) </a:t>
            </a:r>
            <a:r>
              <a:rPr lang="en-IE" sz="4600" dirty="0"/>
              <a:t>recommended in intubated patients who have had negative NP/Throat swab.</a:t>
            </a:r>
            <a:endParaRPr lang="en-GB" sz="4000" dirty="0"/>
          </a:p>
          <a:p>
            <a:r>
              <a:rPr lang="en-IE" sz="4200" dirty="0"/>
              <a:t>Microbiologist-on –call should be contacted if COVID-19 testing to take place.</a:t>
            </a:r>
            <a:endParaRPr lang="en-GB" sz="4000" dirty="0"/>
          </a:p>
          <a:p>
            <a:r>
              <a:rPr lang="en-GB" sz="4000" dirty="0"/>
              <a:t>A single negative test result, particularly if this is from an upper respiratory tract specimen, does not exclude COVID-19</a:t>
            </a:r>
          </a:p>
          <a:p>
            <a:r>
              <a:rPr lang="en-GB" sz="4000" dirty="0"/>
              <a:t>Repeat </a:t>
            </a:r>
            <a:r>
              <a:rPr lang="en-GB" sz="4000" dirty="0" smtClean="0"/>
              <a:t>sampling and  </a:t>
            </a:r>
            <a:r>
              <a:rPr lang="en-GB" sz="4000" dirty="0"/>
              <a:t>lower respiratory specimen is strongly recommended in </a:t>
            </a:r>
            <a:r>
              <a:rPr lang="en-GB" sz="4000" dirty="0" smtClean="0"/>
              <a:t>suspect patients with severe </a:t>
            </a:r>
            <a:r>
              <a:rPr lang="en-GB" sz="4000" dirty="0"/>
              <a:t>or progressive disease. </a:t>
            </a:r>
          </a:p>
          <a:p>
            <a:r>
              <a:rPr lang="en-GB" sz="4000" dirty="0"/>
              <a:t>A positive alternate pathogen does not necessarily rule out COVID-19 as little is yet known about the role of co-infections</a:t>
            </a:r>
            <a:r>
              <a:rPr lang="en-GB" dirty="0"/>
              <a:t>. </a:t>
            </a:r>
          </a:p>
          <a:p>
            <a:endParaRPr lang="en-GB" dirty="0"/>
          </a:p>
          <a:p>
            <a:endParaRPr lang="pl-PL" dirty="0"/>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96336" y="620688"/>
            <a:ext cx="1203567" cy="998554"/>
          </a:xfrm>
          <a:prstGeom prst="rect">
            <a:avLst/>
          </a:prstGeom>
        </p:spPr>
      </p:pic>
    </p:spTree>
    <p:extLst>
      <p:ext uri="{BB962C8B-B14F-4D97-AF65-F5344CB8AC3E}">
        <p14:creationId xmlns:p14="http://schemas.microsoft.com/office/powerpoint/2010/main" xmlns="" val="441138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74AADA-F123-4AF5-84F0-99DB3DD65375}"/>
              </a:ext>
            </a:extLst>
          </p:cNvPr>
          <p:cNvSpPr>
            <a:spLocks noGrp="1"/>
          </p:cNvSpPr>
          <p:nvPr>
            <p:ph type="title"/>
          </p:nvPr>
        </p:nvSpPr>
        <p:spPr/>
        <p:txBody>
          <a:bodyPr/>
          <a:lstStyle/>
          <a:p>
            <a:r>
              <a:rPr lang="en-IE" dirty="0"/>
              <a:t>Clinical Course</a:t>
            </a:r>
            <a:endParaRPr lang="en-GB" dirty="0"/>
          </a:p>
        </p:txBody>
      </p:sp>
      <p:sp>
        <p:nvSpPr>
          <p:cNvPr id="3" name="Content Placeholder 2">
            <a:extLst>
              <a:ext uri="{FF2B5EF4-FFF2-40B4-BE49-F238E27FC236}">
                <a16:creationId xmlns="" xmlns:a16="http://schemas.microsoft.com/office/drawing/2014/main" id="{6AE1F455-8EB7-4644-A2CD-08FA110F6957}"/>
              </a:ext>
            </a:extLst>
          </p:cNvPr>
          <p:cNvSpPr>
            <a:spLocks noGrp="1"/>
          </p:cNvSpPr>
          <p:nvPr>
            <p:ph idx="1"/>
          </p:nvPr>
        </p:nvSpPr>
        <p:spPr/>
        <p:txBody>
          <a:bodyPr>
            <a:normAutofit fontScale="85000" lnSpcReduction="20000"/>
          </a:bodyPr>
          <a:lstStyle/>
          <a:p>
            <a:r>
              <a:rPr lang="en-IE" dirty="0"/>
              <a:t>Severe Acute Respiratory Infection (SARI)</a:t>
            </a:r>
          </a:p>
          <a:p>
            <a:r>
              <a:rPr lang="en-IE" dirty="0"/>
              <a:t>Type I respiratory failure (often </a:t>
            </a:r>
            <a:r>
              <a:rPr lang="en-IE" dirty="0" err="1"/>
              <a:t>hypocapnic</a:t>
            </a:r>
            <a:r>
              <a:rPr lang="en-IE" dirty="0"/>
              <a:t>)</a:t>
            </a:r>
          </a:p>
          <a:p>
            <a:r>
              <a:rPr lang="en-IE" dirty="0"/>
              <a:t>ARDS</a:t>
            </a:r>
          </a:p>
          <a:p>
            <a:r>
              <a:rPr lang="en-IE" dirty="0"/>
              <a:t>Near normal compliance lungs</a:t>
            </a:r>
          </a:p>
          <a:p>
            <a:r>
              <a:rPr lang="en-IE" dirty="0"/>
              <a:t>Severe shunt</a:t>
            </a:r>
          </a:p>
          <a:p>
            <a:r>
              <a:rPr lang="en-IE" dirty="0"/>
              <a:t>Secondary Complications</a:t>
            </a:r>
          </a:p>
          <a:p>
            <a:pPr lvl="1"/>
            <a:r>
              <a:rPr lang="en-IE" dirty="0"/>
              <a:t>Septic Shock</a:t>
            </a:r>
          </a:p>
          <a:p>
            <a:pPr lvl="1"/>
            <a:r>
              <a:rPr lang="en-IE" dirty="0"/>
              <a:t>Acute Renal Failure</a:t>
            </a:r>
          </a:p>
          <a:p>
            <a:pPr lvl="1"/>
            <a:r>
              <a:rPr lang="en-IE" dirty="0" err="1"/>
              <a:t>Myocarditis</a:t>
            </a:r>
            <a:r>
              <a:rPr lang="en-IE" dirty="0"/>
              <a:t> </a:t>
            </a:r>
            <a:endParaRPr lang="en-IE" dirty="0" smtClean="0"/>
          </a:p>
          <a:p>
            <a:pPr lvl="1"/>
            <a:r>
              <a:rPr lang="en-IE" dirty="0" smtClean="0"/>
              <a:t>Pulmonary Embolism</a:t>
            </a:r>
            <a:endParaRPr lang="en-IE" dirty="0"/>
          </a:p>
          <a:p>
            <a:r>
              <a:rPr lang="en-IE" dirty="0"/>
              <a:t>7-10 days IPPV required</a:t>
            </a:r>
            <a:endParaRPr lang="en-GB" dirty="0"/>
          </a:p>
        </p:txBody>
      </p:sp>
      <p:pic>
        <p:nvPicPr>
          <p:cNvPr id="4" name="Obraz 3" descr="zF5BmTmeAgFonjDELDNZkZ-970-80.jpg">
            <a:extLst>
              <a:ext uri="{FF2B5EF4-FFF2-40B4-BE49-F238E27FC236}">
                <a16:creationId xmlns="" xmlns:a16="http://schemas.microsoft.com/office/drawing/2014/main" id="{39EAA9C3-8893-4E8F-A8A8-E59062B8DE1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68344" y="332656"/>
            <a:ext cx="1246007" cy="1033765"/>
          </a:xfrm>
          <a:prstGeom prst="rect">
            <a:avLst/>
          </a:prstGeom>
        </p:spPr>
      </p:pic>
    </p:spTree>
    <p:extLst>
      <p:ext uri="{BB962C8B-B14F-4D97-AF65-F5344CB8AC3E}">
        <p14:creationId xmlns:p14="http://schemas.microsoft.com/office/powerpoint/2010/main" xmlns="" val="4235573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16A8B5DA-E241-42FE-9FBA-0C263A3679C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1772816"/>
            <a:ext cx="3501272" cy="302919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 xmlns:a16="http://schemas.microsoft.com/office/drawing/2014/main" id="{C6B5F70D-02B3-4F79-A2FB-639690DD227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85428" y="1519622"/>
            <a:ext cx="3818756" cy="381875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Obraz 3" descr="zF5BmTmeAgFonjDELDNZkZ-970-80.jpg">
            <a:extLst>
              <a:ext uri="{FF2B5EF4-FFF2-40B4-BE49-F238E27FC236}">
                <a16:creationId xmlns="" xmlns:a16="http://schemas.microsoft.com/office/drawing/2014/main" id="{DEA31D3B-E327-46C0-8E6B-AAC3DCD6E7D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8344" y="188640"/>
            <a:ext cx="1246007" cy="1033765"/>
          </a:xfrm>
          <a:prstGeom prst="rect">
            <a:avLst/>
          </a:prstGeom>
        </p:spPr>
      </p:pic>
      <p:sp>
        <p:nvSpPr>
          <p:cNvPr id="5" name="TextBox 4"/>
          <p:cNvSpPr txBox="1"/>
          <p:nvPr/>
        </p:nvSpPr>
        <p:spPr>
          <a:xfrm>
            <a:off x="403237" y="5805263"/>
            <a:ext cx="8094075" cy="646331"/>
          </a:xfrm>
          <a:prstGeom prst="rect">
            <a:avLst/>
          </a:prstGeom>
          <a:noFill/>
        </p:spPr>
        <p:txBody>
          <a:bodyPr wrap="none" rtlCol="0">
            <a:spAutoFit/>
          </a:bodyPr>
          <a:lstStyle/>
          <a:p>
            <a:r>
              <a:rPr lang="en-IE" dirty="0"/>
              <a:t>CXR usually shows bilateral infiltrates but is occasionally normal even in severe cases</a:t>
            </a:r>
          </a:p>
          <a:p>
            <a:endParaRPr lang="en-IE" dirty="0"/>
          </a:p>
        </p:txBody>
      </p:sp>
    </p:spTree>
    <p:extLst>
      <p:ext uri="{BB962C8B-B14F-4D97-AF65-F5344CB8AC3E}">
        <p14:creationId xmlns:p14="http://schemas.microsoft.com/office/powerpoint/2010/main" xmlns="" val="2350849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print"/>
          <a:srcRect l="8994" t="34110" r="8020" b="23668"/>
          <a:stretch/>
        </p:blipFill>
        <p:spPr bwMode="auto">
          <a:xfrm>
            <a:off x="1187624" y="3861048"/>
            <a:ext cx="6805410" cy="2565436"/>
          </a:xfrm>
          <a:prstGeom prst="rect">
            <a:avLst/>
          </a:prstGeom>
          <a:noFill/>
          <a:ln w="9525">
            <a:noFill/>
            <a:miter lim="800000"/>
            <a:headEnd/>
            <a:tailEnd/>
          </a:ln>
        </p:spPr>
      </p:pic>
      <p:pic>
        <p:nvPicPr>
          <p:cNvPr id="3" name="Picture 2">
            <a:extLst>
              <a:ext uri="{FF2B5EF4-FFF2-40B4-BE49-F238E27FC236}">
                <a16:creationId xmlns="" xmlns:a16="http://schemas.microsoft.com/office/drawing/2014/main" id="{B83F6354-FEF8-4DEB-B795-83D3159E545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136" y="476672"/>
            <a:ext cx="4683547" cy="325022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 xmlns:a16="http://schemas.microsoft.com/office/drawing/2014/main" id="{323C262C-47FB-4B04-9528-A15848F5670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02573" y="548680"/>
            <a:ext cx="4461840" cy="32502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198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zF5BmTmeAgFonjDELDNZkZ-970-80.jpg">
            <a:extLst>
              <a:ext uri="{FF2B5EF4-FFF2-40B4-BE49-F238E27FC236}">
                <a16:creationId xmlns="" xmlns:a16="http://schemas.microsoft.com/office/drawing/2014/main" id="{1FD43F67-4C22-4D24-8F1F-805F1482446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21545"/>
          <a:stretch/>
        </p:blipFill>
        <p:spPr>
          <a:xfrm>
            <a:off x="2642616" y="10"/>
            <a:ext cx="6501384" cy="6857990"/>
          </a:xfrm>
          <a:prstGeom prst="rect">
            <a:avLst/>
          </a:prstGeom>
        </p:spPr>
      </p:pic>
      <p:sp>
        <p:nvSpPr>
          <p:cNvPr id="11" name="Rectangle 10">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8A8777A-F59F-4D10-81A6-51F702DD969C}"/>
              </a:ext>
            </a:extLst>
          </p:cNvPr>
          <p:cNvSpPr>
            <a:spLocks noGrp="1"/>
          </p:cNvSpPr>
          <p:nvPr>
            <p:ph type="title"/>
          </p:nvPr>
        </p:nvSpPr>
        <p:spPr>
          <a:xfrm>
            <a:off x="360771" y="1382232"/>
            <a:ext cx="3017520" cy="3204134"/>
          </a:xfrm>
        </p:spPr>
        <p:txBody>
          <a:bodyPr vert="horz" lIns="91440" tIns="45720" rIns="91440" bIns="45720" rtlCol="0" anchor="b">
            <a:normAutofit/>
          </a:bodyPr>
          <a:lstStyle/>
          <a:p>
            <a:pPr>
              <a:lnSpc>
                <a:spcPct val="90000"/>
              </a:lnSpc>
            </a:pPr>
            <a:r>
              <a:rPr lang="en-US" sz="3300" dirty="0"/>
              <a:t>Prevention of </a:t>
            </a:r>
            <a:r>
              <a:rPr lang="en-US" sz="3300" dirty="0" smtClean="0"/>
              <a:t>Spread </a:t>
            </a:r>
            <a:br>
              <a:rPr lang="en-US" sz="3300" dirty="0" smtClean="0"/>
            </a:br>
            <a:r>
              <a:rPr lang="en-US" sz="3300" dirty="0" smtClean="0"/>
              <a:t>&amp; </a:t>
            </a:r>
            <a:br>
              <a:rPr lang="en-US" sz="3300" dirty="0" smtClean="0"/>
            </a:br>
            <a:r>
              <a:rPr lang="en-US" sz="3300" dirty="0" smtClean="0"/>
              <a:t>Protection of  </a:t>
            </a:r>
            <a:r>
              <a:rPr lang="en-US" sz="3300" dirty="0" err="1" smtClean="0"/>
              <a:t>HealthCARe</a:t>
            </a:r>
            <a:r>
              <a:rPr lang="en-US" sz="3300" dirty="0" smtClean="0"/>
              <a:t> WORKERS </a:t>
            </a:r>
            <a:endParaRPr lang="en-US" sz="3300" dirty="0"/>
          </a:p>
        </p:txBody>
      </p:sp>
      <p:sp>
        <p:nvSpPr>
          <p:cNvPr id="13" name="Rectangle 12">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7346169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4DD90F-7B17-42A4-B1AF-BBE4A6EED93B}"/>
              </a:ext>
            </a:extLst>
          </p:cNvPr>
          <p:cNvSpPr>
            <a:spLocks noGrp="1"/>
          </p:cNvSpPr>
          <p:nvPr>
            <p:ph type="title"/>
          </p:nvPr>
        </p:nvSpPr>
        <p:spPr>
          <a:xfrm>
            <a:off x="600824" y="1904467"/>
            <a:ext cx="3958000" cy="994172"/>
          </a:xfrm>
        </p:spPr>
        <p:txBody>
          <a:bodyPr>
            <a:normAutofit/>
          </a:bodyPr>
          <a:lstStyle/>
          <a:p>
            <a:r>
              <a:rPr lang="en-IE" dirty="0"/>
              <a:t>Transmission</a:t>
            </a:r>
            <a:endParaRPr lang="en-GB" dirty="0"/>
          </a:p>
        </p:txBody>
      </p:sp>
      <p:sp>
        <p:nvSpPr>
          <p:cNvPr id="23" name="Freeform: Shape 16">
            <a:extLst>
              <a:ext uri="{FF2B5EF4-FFF2-40B4-BE49-F238E27FC236}">
                <a16:creationId xmlns="" xmlns:a16="http://schemas.microsoft.com/office/drawing/2014/main" id="{432691CC-4AB8-48AF-B822-EBF7F4E9E6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59903" y="0"/>
            <a:ext cx="3734701" cy="2095500"/>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 name="Picture 4" descr="Screen Shot 2020-03-05 at 19.14.12.png">
            <a:extLst>
              <a:ext uri="{FF2B5EF4-FFF2-40B4-BE49-F238E27FC236}">
                <a16:creationId xmlns="" xmlns:a16="http://schemas.microsoft.com/office/drawing/2014/main" id="{F918A3FF-DF94-4B49-A7E5-DCE1C3AFBB5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0697" r="15972"/>
          <a:stretch/>
        </p:blipFill>
        <p:spPr>
          <a:xfrm>
            <a:off x="4644008" y="116632"/>
            <a:ext cx="3004681" cy="1700440"/>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3" name="Content Placeholder 2">
            <a:extLst>
              <a:ext uri="{FF2B5EF4-FFF2-40B4-BE49-F238E27FC236}">
                <a16:creationId xmlns="" xmlns:a16="http://schemas.microsoft.com/office/drawing/2014/main" id="{39999BE5-3D3A-4C88-8693-74757B37A9B5}"/>
              </a:ext>
            </a:extLst>
          </p:cNvPr>
          <p:cNvSpPr>
            <a:spLocks noGrp="1"/>
          </p:cNvSpPr>
          <p:nvPr>
            <p:ph idx="1"/>
          </p:nvPr>
        </p:nvSpPr>
        <p:spPr>
          <a:xfrm>
            <a:off x="323528" y="3011237"/>
            <a:ext cx="4536503" cy="2386263"/>
          </a:xfrm>
          <a:noFill/>
        </p:spPr>
        <p:txBody>
          <a:bodyPr anchor="t">
            <a:normAutofit/>
          </a:bodyPr>
          <a:lstStyle/>
          <a:p>
            <a:r>
              <a:rPr lang="en-IE" sz="1800" dirty="0"/>
              <a:t>Direct contact (hand to mucus membrane)</a:t>
            </a:r>
          </a:p>
          <a:p>
            <a:r>
              <a:rPr lang="en-IE" sz="1800" dirty="0"/>
              <a:t>Droplet (contact within 1m of infected patient)</a:t>
            </a:r>
          </a:p>
          <a:p>
            <a:r>
              <a:rPr lang="en-IE" sz="1800" dirty="0"/>
              <a:t>Aerosols: Smaller airborne particles which can travel around a room </a:t>
            </a:r>
            <a:endParaRPr lang="en-GB" sz="1800" dirty="0"/>
          </a:p>
        </p:txBody>
      </p:sp>
      <p:sp>
        <p:nvSpPr>
          <p:cNvPr id="24" name="Freeform: Shape 18">
            <a:extLst>
              <a:ext uri="{FF2B5EF4-FFF2-40B4-BE49-F238E27FC236}">
                <a16:creationId xmlns="" xmlns:a16="http://schemas.microsoft.com/office/drawing/2014/main" id="{D6A8E1B4-B839-4C58-B08A-F0B0945808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85747" y="3394363"/>
            <a:ext cx="4367802" cy="3472280"/>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Obraz 3" descr="zF5BmTmeAgFonjDELDNZkZ-970-80.jpg">
            <a:extLst>
              <a:ext uri="{FF2B5EF4-FFF2-40B4-BE49-F238E27FC236}">
                <a16:creationId xmlns="" xmlns:a16="http://schemas.microsoft.com/office/drawing/2014/main" id="{54C84EB2-DEFE-4B38-A6C0-71F62EF3D3B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3938" r="2" b="860"/>
          <a:stretch/>
        </p:blipFill>
        <p:spPr>
          <a:xfrm>
            <a:off x="4931533" y="3540150"/>
            <a:ext cx="4222015" cy="3326494"/>
          </a:xfrm>
          <a:custGeom>
            <a:avLst/>
            <a:gdLst/>
            <a:ahLst/>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Tree>
    <p:extLst>
      <p:ext uri="{BB962C8B-B14F-4D97-AF65-F5344CB8AC3E}">
        <p14:creationId xmlns:p14="http://schemas.microsoft.com/office/powerpoint/2010/main" xmlns="" val="186638882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a:xfrm>
            <a:off x="0" y="2708920"/>
            <a:ext cx="3672408" cy="3143332"/>
          </a:xfrm>
          <a:prstGeom prst="rect">
            <a:avLst/>
          </a:prstGeom>
        </p:spPr>
      </p:pic>
      <p:sp>
        <p:nvSpPr>
          <p:cNvPr id="3" name="TextBox 2"/>
          <p:cNvSpPr txBox="1"/>
          <p:nvPr/>
        </p:nvSpPr>
        <p:spPr>
          <a:xfrm>
            <a:off x="4067944" y="620688"/>
            <a:ext cx="4680520" cy="4955203"/>
          </a:xfrm>
          <a:prstGeom prst="rect">
            <a:avLst/>
          </a:prstGeom>
          <a:noFill/>
        </p:spPr>
        <p:txBody>
          <a:bodyPr wrap="square" rtlCol="0">
            <a:spAutoFit/>
          </a:bodyPr>
          <a:lstStyle/>
          <a:p>
            <a:r>
              <a:rPr lang="en-IE" sz="2800" dirty="0" smtClean="0"/>
              <a:t>As of 5</a:t>
            </a:r>
            <a:r>
              <a:rPr lang="en-IE" sz="2800" baseline="30000" dirty="0" smtClean="0"/>
              <a:t>th</a:t>
            </a:r>
            <a:r>
              <a:rPr lang="en-IE" sz="2800" dirty="0" smtClean="0"/>
              <a:t> May 2020,  </a:t>
            </a:r>
            <a:r>
              <a:rPr lang="en-IE" sz="2800" b="1" dirty="0" smtClean="0">
                <a:solidFill>
                  <a:srgbClr val="FFFF00"/>
                </a:solidFill>
              </a:rPr>
              <a:t>6,498 </a:t>
            </a:r>
            <a:r>
              <a:rPr lang="en-IE" sz="2800" dirty="0" smtClean="0"/>
              <a:t>healthcare workers in Ireland have been infected </a:t>
            </a:r>
            <a:r>
              <a:rPr lang="en-IE" sz="2800" dirty="0" smtClean="0"/>
              <a:t>with </a:t>
            </a:r>
            <a:r>
              <a:rPr lang="en-IE" sz="2800" dirty="0" smtClean="0"/>
              <a:t>COVID -19. </a:t>
            </a:r>
          </a:p>
          <a:p>
            <a:endParaRPr lang="en-IE" sz="2800" dirty="0"/>
          </a:p>
          <a:p>
            <a:r>
              <a:rPr lang="en-IE" sz="2800" dirty="0" smtClean="0"/>
              <a:t>This equates to </a:t>
            </a:r>
            <a:r>
              <a:rPr lang="en-IE" sz="2800" b="1" dirty="0" smtClean="0">
                <a:solidFill>
                  <a:srgbClr val="FFFF00"/>
                </a:solidFill>
              </a:rPr>
              <a:t>29.2% </a:t>
            </a:r>
            <a:r>
              <a:rPr lang="en-IE" sz="2800" dirty="0" smtClean="0"/>
              <a:t>of all cases reported in the Republic of Ireland.  </a:t>
            </a:r>
            <a:r>
              <a:rPr lang="en-IE" sz="1600" dirty="0" smtClean="0"/>
              <a:t>(22,186) </a:t>
            </a:r>
          </a:p>
          <a:p>
            <a:endParaRPr lang="en-IE" sz="2800" dirty="0" smtClean="0"/>
          </a:p>
          <a:p>
            <a:endParaRPr lang="en-IE" sz="2800" dirty="0" smtClean="0"/>
          </a:p>
          <a:p>
            <a:endParaRPr lang="en-IE" dirty="0"/>
          </a:p>
          <a:p>
            <a:endParaRPr lang="en-IE" dirty="0"/>
          </a:p>
        </p:txBody>
      </p:sp>
      <p:pic>
        <p:nvPicPr>
          <p:cNvPr id="4" name="Obraz 3" descr="zF5BmTmeAgFonjDELDNZkZ-970-80.jpg">
            <a:extLst>
              <a:ext uri="{FF2B5EF4-FFF2-40B4-BE49-F238E27FC236}">
                <a16:creationId xmlns="" xmlns:a16="http://schemas.microsoft.com/office/drawing/2014/main" id="{54C84EB2-DEFE-4B38-A6C0-71F62EF3D3B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3938" r="2" b="860"/>
          <a:stretch/>
        </p:blipFill>
        <p:spPr>
          <a:xfrm>
            <a:off x="6069965" y="4437112"/>
            <a:ext cx="3083583" cy="2429532"/>
          </a:xfrm>
          <a:custGeom>
            <a:avLst/>
            <a:gdLst/>
            <a:ahLst/>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pic>
        <p:nvPicPr>
          <p:cNvPr id="5" name="Picture 4"/>
          <p:cNvPicPr>
            <a:picLocks noChangeAspect="1"/>
          </p:cNvPicPr>
          <p:nvPr/>
        </p:nvPicPr>
        <p:blipFill>
          <a:blip r:embed="rId4" cstate="print"/>
          <a:srcRect/>
          <a:stretch>
            <a:fillRect/>
          </a:stretch>
        </p:blipFill>
        <p:spPr>
          <a:xfrm>
            <a:off x="1187624" y="620688"/>
            <a:ext cx="1672919" cy="1856221"/>
          </a:xfrm>
          <a:prstGeom prst="rect">
            <a:avLst/>
          </a:prstGeom>
        </p:spPr>
      </p:pic>
      <p:sp>
        <p:nvSpPr>
          <p:cNvPr id="6" name="TextBox 5"/>
          <p:cNvSpPr txBox="1"/>
          <p:nvPr/>
        </p:nvSpPr>
        <p:spPr>
          <a:xfrm>
            <a:off x="539552" y="6102215"/>
            <a:ext cx="4896544" cy="1015663"/>
          </a:xfrm>
          <a:prstGeom prst="rect">
            <a:avLst/>
          </a:prstGeom>
          <a:noFill/>
        </p:spPr>
        <p:txBody>
          <a:bodyPr wrap="square" rtlCol="0">
            <a:spAutoFit/>
          </a:bodyPr>
          <a:lstStyle/>
          <a:p>
            <a:r>
              <a:rPr lang="en-IE" sz="1400" dirty="0">
                <a:solidFill>
                  <a:srgbClr val="00B0F0"/>
                </a:solidFill>
                <a:hlinkClick r:id="rId5"/>
              </a:rPr>
              <a:t>https://www.gov.ie/en/press-release/fe4551-statement-from-the-national-public-emergency-team-7-may/#cases-as-at-tuesday-5-may-2020</a:t>
            </a:r>
            <a:endParaRPr lang="en-IE" sz="1400" dirty="0">
              <a:solidFill>
                <a:srgbClr val="00B0F0"/>
              </a:solidFill>
            </a:endParaRPr>
          </a:p>
          <a:p>
            <a:endParaRPr lang="en-IE" dirty="0"/>
          </a:p>
        </p:txBody>
      </p:sp>
    </p:spTree>
    <p:extLst>
      <p:ext uri="{BB962C8B-B14F-4D97-AF65-F5344CB8AC3E}">
        <p14:creationId xmlns:p14="http://schemas.microsoft.com/office/powerpoint/2010/main" xmlns="" val="2233465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0BBCB0-4454-4A62-B592-26C37BD5E112}"/>
              </a:ext>
            </a:extLst>
          </p:cNvPr>
          <p:cNvSpPr>
            <a:spLocks noGrp="1"/>
          </p:cNvSpPr>
          <p:nvPr>
            <p:ph type="title"/>
          </p:nvPr>
        </p:nvSpPr>
        <p:spPr>
          <a:xfrm>
            <a:off x="-1609980" y="3068960"/>
            <a:ext cx="6408712" cy="1207269"/>
          </a:xfrm>
        </p:spPr>
        <p:txBody>
          <a:bodyPr vert="horz" lIns="91440" tIns="45720" rIns="91440" bIns="45720" rtlCol="0" anchor="b">
            <a:normAutofit fontScale="90000"/>
          </a:bodyPr>
          <a:lstStyle/>
          <a:p>
            <a:pPr algn="l">
              <a:lnSpc>
                <a:spcPct val="90000"/>
              </a:lnSpc>
            </a:pPr>
            <a:r>
              <a:rPr lang="en-US" sz="2400" dirty="0"/>
              <a:t>		</a:t>
            </a:r>
            <a:r>
              <a:rPr lang="en-US" dirty="0"/>
              <a:t>Virus:    	</a:t>
            </a:r>
            <a:r>
              <a:rPr lang="en-US" dirty="0" smtClean="0"/>
              <a:t>SARS-CoV-2</a:t>
            </a:r>
            <a:br>
              <a:rPr lang="en-US" dirty="0" smtClean="0"/>
            </a:br>
            <a:r>
              <a:rPr lang="en-US" dirty="0"/>
              <a:t/>
            </a:r>
            <a:br>
              <a:rPr lang="en-US" dirty="0"/>
            </a:br>
            <a:r>
              <a:rPr lang="en-US" dirty="0"/>
              <a:t>		Disease: 	</a:t>
            </a:r>
            <a:r>
              <a:rPr lang="en-US" dirty="0" smtClean="0"/>
              <a:t>COVID-19</a:t>
            </a:r>
            <a:r>
              <a:rPr lang="en-US" sz="2400" dirty="0"/>
              <a:t/>
            </a:r>
            <a:br>
              <a:rPr lang="en-US" sz="2400" dirty="0"/>
            </a:br>
            <a:endParaRPr lang="en-US" sz="2400" dirty="0"/>
          </a:p>
        </p:txBody>
      </p:sp>
      <p:pic>
        <p:nvPicPr>
          <p:cNvPr id="16" name="Picture 15" descr="Screen Shot 2020-03-05 at 19.05.59.png">
            <a:extLst>
              <a:ext uri="{FF2B5EF4-FFF2-40B4-BE49-F238E27FC236}">
                <a16:creationId xmlns="" xmlns:a16="http://schemas.microsoft.com/office/drawing/2014/main" id="{11F17918-A216-4465-BBC5-DAB23E493B2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76056" y="188640"/>
            <a:ext cx="3806080" cy="1560491"/>
          </a:xfrm>
          <a:prstGeom prst="rect">
            <a:avLst/>
          </a:prstGeom>
        </p:spPr>
      </p:pic>
      <p:pic>
        <p:nvPicPr>
          <p:cNvPr id="6" name="Obraz 3" descr="zF5BmTmeAgFonjDELDNZkZ-970-80.jpg">
            <a:extLst>
              <a:ext uri="{FF2B5EF4-FFF2-40B4-BE49-F238E27FC236}">
                <a16:creationId xmlns="" xmlns:a16="http://schemas.microsoft.com/office/drawing/2014/main" id="{DEE98ED5-04C1-4DC4-A977-79908831FE9C}"/>
              </a:ext>
            </a:extLst>
          </p:cNvPr>
          <p:cNvPicPr>
            <a:picLocks noGrp="1" noChangeAspect="1"/>
          </p:cNvPicPr>
          <p:nvPr>
            <p:ph idx="1"/>
          </p:nvPr>
        </p:nvPicPr>
        <p:blipFill rotWithShape="1">
          <a:blip r:embed="rId4" cstate="print">
            <a:extLst>
              <a:ext uri="{28A0092B-C50C-407E-A947-70E740481C1C}">
                <a14:useLocalDpi xmlns:a14="http://schemas.microsoft.com/office/drawing/2010/main" xmlns="" val="0"/>
              </a:ext>
            </a:extLst>
          </a:blip>
          <a:srcRect t="9091" r="28685"/>
          <a:stretch/>
        </p:blipFill>
        <p:spPr>
          <a:xfrm>
            <a:off x="5148064" y="2492896"/>
            <a:ext cx="3777051" cy="3984259"/>
          </a:xfrm>
          <a:prstGeom prst="rect">
            <a:avLst/>
          </a:prstGeom>
        </p:spPr>
      </p:pic>
    </p:spTree>
    <p:extLst>
      <p:ext uri="{BB962C8B-B14F-4D97-AF65-F5344CB8AC3E}">
        <p14:creationId xmlns:p14="http://schemas.microsoft.com/office/powerpoint/2010/main" xmlns="" val="38540062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1000" y="547167"/>
            <a:ext cx="7819255" cy="4192773"/>
            <a:chOff x="-1360797" y="-473452"/>
            <a:chExt cx="20851345" cy="8385545"/>
          </a:xfrm>
        </p:grpSpPr>
        <p:sp>
          <p:nvSpPr>
            <p:cNvPr id="3" name="TextBox 3"/>
            <p:cNvSpPr txBox="1"/>
            <p:nvPr/>
          </p:nvSpPr>
          <p:spPr>
            <a:xfrm>
              <a:off x="-1360797" y="-473452"/>
              <a:ext cx="20851345" cy="916404"/>
            </a:xfrm>
            <a:prstGeom prst="rect">
              <a:avLst/>
            </a:prstGeom>
          </p:spPr>
          <p:txBody>
            <a:bodyPr lIns="0" tIns="0" rIns="0" bIns="0" rtlCol="0" anchor="t">
              <a:spAutoFit/>
            </a:bodyPr>
            <a:lstStyle/>
            <a:p>
              <a:pPr algn="ctr">
                <a:lnSpc>
                  <a:spcPts val="3450"/>
                </a:lnSpc>
              </a:pPr>
              <a:r>
                <a:rPr lang="en-US" sz="3700" spc="110" dirty="0">
                  <a:solidFill>
                    <a:schemeClr val="bg1"/>
                  </a:solidFill>
                  <a:latin typeface="League Spartan Bold"/>
                </a:rPr>
                <a:t>      </a:t>
              </a:r>
              <a:r>
                <a:rPr lang="en-US" sz="3700" b="1" dirty="0">
                  <a:solidFill>
                    <a:schemeClr val="bg1"/>
                  </a:solidFill>
                  <a:latin typeface="Calibri" panose="020F0502020204030204" pitchFamily="34" charset="0"/>
                  <a:cs typeface="Calibri" panose="020F0502020204030204" pitchFamily="34" charset="0"/>
                </a:rPr>
                <a:t>SOCIAL DISTANCING AT WORK</a:t>
              </a:r>
            </a:p>
          </p:txBody>
        </p:sp>
        <p:sp>
          <p:nvSpPr>
            <p:cNvPr id="4" name="TextBox 4"/>
            <p:cNvSpPr txBox="1"/>
            <p:nvPr/>
          </p:nvSpPr>
          <p:spPr>
            <a:xfrm>
              <a:off x="429366" y="1279686"/>
              <a:ext cx="18511852" cy="6001642"/>
            </a:xfrm>
            <a:prstGeom prst="rect">
              <a:avLst/>
            </a:prstGeom>
          </p:spPr>
          <p:txBody>
            <a:bodyPr lIns="0" tIns="0" rIns="0" bIns="0" rtlCol="0" anchor="t">
              <a:spAutoFit/>
            </a:bodyPr>
            <a:lstStyle/>
            <a:p>
              <a:pPr algn="ctr">
                <a:lnSpc>
                  <a:spcPts val="2621"/>
                </a:lnSpc>
              </a:pPr>
              <a:r>
                <a:rPr lang="en-US" sz="2000" b="1" dirty="0">
                  <a:solidFill>
                    <a:schemeClr val="bg1"/>
                  </a:solidFill>
                </a:rPr>
                <a:t>It is important that healthcare workers keep to a distance at work of 2m when having lunch, coffee breaks etc. </a:t>
              </a:r>
              <a:r>
                <a:rPr lang="en-IE" sz="2000" b="1" dirty="0">
                  <a:solidFill>
                    <a:schemeClr val="bg1"/>
                  </a:solidFill>
                </a:rPr>
                <a:t>Surgical masks should be worn by all healthcare workers for all encounters, of 15 minutes or more, with other healthcare workers in the workplace where a distance of 2m cannot be maintained. </a:t>
              </a:r>
            </a:p>
            <a:p>
              <a:pPr algn="ctr">
                <a:lnSpc>
                  <a:spcPts val="2621"/>
                </a:lnSpc>
              </a:pPr>
              <a:endParaRPr lang="en-IE" sz="2000" b="1" dirty="0">
                <a:solidFill>
                  <a:schemeClr val="bg1"/>
                </a:solidFill>
              </a:endParaRPr>
            </a:p>
            <a:p>
              <a:pPr algn="ctr">
                <a:lnSpc>
                  <a:spcPts val="2621"/>
                </a:lnSpc>
              </a:pPr>
              <a:r>
                <a:rPr lang="en-IE" sz="2000" b="1" dirty="0">
                  <a:solidFill>
                    <a:schemeClr val="bg1"/>
                  </a:solidFill>
                  <a:latin typeface="League Spartan Bold"/>
                </a:rPr>
                <a:t>2M</a:t>
              </a:r>
              <a:endParaRPr lang="en-US" sz="2000" dirty="0">
                <a:solidFill>
                  <a:schemeClr val="bg1"/>
                </a:solidFill>
                <a:latin typeface="League Spartan Bold"/>
              </a:endParaRPr>
            </a:p>
            <a:p>
              <a:pPr algn="ctr">
                <a:lnSpc>
                  <a:spcPts val="2621"/>
                </a:lnSpc>
              </a:pPr>
              <a:endParaRPr lang="en-US" sz="2000" spc="72" dirty="0">
                <a:solidFill>
                  <a:srgbClr val="F3F5F9"/>
                </a:solidFill>
                <a:latin typeface="League Spartan Bold"/>
              </a:endParaRPr>
            </a:p>
            <a:p>
              <a:pPr algn="ctr">
                <a:lnSpc>
                  <a:spcPts val="2621"/>
                </a:lnSpc>
              </a:pPr>
              <a:endParaRPr lang="en-US" sz="3700" b="1" spc="72" dirty="0">
                <a:latin typeface="Calibri" panose="020F0502020204030204" pitchFamily="34" charset="0"/>
                <a:cs typeface="Calibri" panose="020F0502020204030204" pitchFamily="34" charset="0"/>
              </a:endParaRPr>
            </a:p>
          </p:txBody>
        </p:sp>
        <p:sp>
          <p:nvSpPr>
            <p:cNvPr id="5" name="TextBox 5"/>
            <p:cNvSpPr txBox="1"/>
            <p:nvPr/>
          </p:nvSpPr>
          <p:spPr>
            <a:xfrm>
              <a:off x="0" y="7270891"/>
              <a:ext cx="15395804" cy="641202"/>
            </a:xfrm>
            <a:prstGeom prst="rect">
              <a:avLst/>
            </a:prstGeom>
          </p:spPr>
          <p:txBody>
            <a:bodyPr lIns="0" tIns="0" rIns="0" bIns="0" rtlCol="0" anchor="t">
              <a:spAutoFit/>
            </a:bodyPr>
            <a:lstStyle/>
            <a:p>
              <a:pPr algn="ctr">
                <a:lnSpc>
                  <a:spcPts val="2469"/>
                </a:lnSpc>
              </a:pPr>
              <a:r>
                <a:rPr lang="en-US" spc="53">
                  <a:solidFill>
                    <a:srgbClr val="FFDB15"/>
                  </a:solidFill>
                  <a:latin typeface="Glacial Indifference"/>
                </a:rPr>
                <a:t>  </a:t>
              </a:r>
            </a:p>
          </p:txBody>
        </p:sp>
      </p:grpSp>
      <p:pic>
        <p:nvPicPr>
          <p:cNvPr id="7" name="Picture 7"/>
          <p:cNvPicPr>
            <a:picLocks noChangeAspect="1"/>
          </p:cNvPicPr>
          <p:nvPr/>
        </p:nvPicPr>
        <p:blipFill>
          <a:blip r:embed="rId2" cstate="print"/>
          <a:srcRect/>
          <a:stretch>
            <a:fillRect/>
          </a:stretch>
        </p:blipFill>
        <p:spPr>
          <a:xfrm>
            <a:off x="6122855" y="3429000"/>
            <a:ext cx="658368" cy="2743200"/>
          </a:xfrm>
          <a:prstGeom prst="rect">
            <a:avLst/>
          </a:prstGeom>
        </p:spPr>
      </p:pic>
      <p:pic>
        <p:nvPicPr>
          <p:cNvPr id="8" name="Picture 8"/>
          <p:cNvPicPr>
            <a:picLocks noChangeAspect="1"/>
          </p:cNvPicPr>
          <p:nvPr/>
        </p:nvPicPr>
        <p:blipFill>
          <a:blip r:embed="rId3" cstate="print"/>
          <a:srcRect/>
          <a:stretch>
            <a:fillRect/>
          </a:stretch>
        </p:blipFill>
        <p:spPr>
          <a:xfrm>
            <a:off x="1676262" y="3353627"/>
            <a:ext cx="1219477" cy="2743200"/>
          </a:xfrm>
          <a:prstGeom prst="rect">
            <a:avLst/>
          </a:prstGeom>
        </p:spPr>
      </p:pic>
      <p:grpSp>
        <p:nvGrpSpPr>
          <p:cNvPr id="9" name="Group 9"/>
          <p:cNvGrpSpPr/>
          <p:nvPr/>
        </p:nvGrpSpPr>
        <p:grpSpPr>
          <a:xfrm>
            <a:off x="3283776" y="3569205"/>
            <a:ext cx="2328891" cy="464508"/>
            <a:chOff x="0" y="0"/>
            <a:chExt cx="3879850" cy="580390"/>
          </a:xfrm>
          <a:solidFill>
            <a:srgbClr val="FFFF00"/>
          </a:solidFill>
        </p:grpSpPr>
        <p:sp>
          <p:nvSpPr>
            <p:cNvPr id="10" name="Freeform 10"/>
            <p:cNvSpPr/>
            <p:nvPr/>
          </p:nvSpPr>
          <p:spPr>
            <a:xfrm>
              <a:off x="3467100" y="38100"/>
              <a:ext cx="374650" cy="504190"/>
            </a:xfrm>
            <a:custGeom>
              <a:avLst/>
              <a:gdLst/>
              <a:ahLst/>
              <a:cxnLst/>
              <a:rect l="l" t="t" r="r" b="b"/>
              <a:pathLst>
                <a:path w="374650" h="504190">
                  <a:moveTo>
                    <a:pt x="0" y="504190"/>
                  </a:moveTo>
                  <a:lnTo>
                    <a:pt x="0" y="0"/>
                  </a:lnTo>
                  <a:lnTo>
                    <a:pt x="374650" y="252730"/>
                  </a:lnTo>
                  <a:close/>
                </a:path>
              </a:pathLst>
            </a:custGeom>
            <a:grpFill/>
          </p:spPr>
        </p:sp>
        <p:sp>
          <p:nvSpPr>
            <p:cNvPr id="11" name="Freeform 11"/>
            <p:cNvSpPr/>
            <p:nvPr/>
          </p:nvSpPr>
          <p:spPr>
            <a:xfrm>
              <a:off x="38100" y="38100"/>
              <a:ext cx="374650" cy="504190"/>
            </a:xfrm>
            <a:custGeom>
              <a:avLst/>
              <a:gdLst/>
              <a:ahLst/>
              <a:cxnLst/>
              <a:rect l="l" t="t" r="r" b="b"/>
              <a:pathLst>
                <a:path w="374650" h="504190">
                  <a:moveTo>
                    <a:pt x="374650" y="504190"/>
                  </a:moveTo>
                  <a:lnTo>
                    <a:pt x="374650" y="0"/>
                  </a:lnTo>
                  <a:lnTo>
                    <a:pt x="0" y="252730"/>
                  </a:lnTo>
                  <a:close/>
                </a:path>
              </a:pathLst>
            </a:custGeom>
            <a:grpFill/>
          </p:spPr>
        </p:sp>
        <p:sp>
          <p:nvSpPr>
            <p:cNvPr id="12" name="Freeform 12"/>
            <p:cNvSpPr/>
            <p:nvPr/>
          </p:nvSpPr>
          <p:spPr>
            <a:xfrm>
              <a:off x="0" y="-2540"/>
              <a:ext cx="3879850" cy="584200"/>
            </a:xfrm>
            <a:custGeom>
              <a:avLst/>
              <a:gdLst/>
              <a:ahLst/>
              <a:cxnLst/>
              <a:rect l="l" t="t" r="r" b="b"/>
              <a:pathLst>
                <a:path w="3879850" h="584200">
                  <a:moveTo>
                    <a:pt x="3863340" y="261620"/>
                  </a:moveTo>
                  <a:lnTo>
                    <a:pt x="3488690" y="8890"/>
                  </a:lnTo>
                  <a:cubicBezTo>
                    <a:pt x="3477260" y="1270"/>
                    <a:pt x="3462020" y="0"/>
                    <a:pt x="3449320" y="6350"/>
                  </a:cubicBezTo>
                  <a:cubicBezTo>
                    <a:pt x="3436620" y="12700"/>
                    <a:pt x="3429000" y="26670"/>
                    <a:pt x="3429000" y="40640"/>
                  </a:cubicBezTo>
                  <a:lnTo>
                    <a:pt x="3429000" y="255270"/>
                  </a:lnTo>
                  <a:lnTo>
                    <a:pt x="450850" y="255270"/>
                  </a:lnTo>
                  <a:lnTo>
                    <a:pt x="450850" y="40640"/>
                  </a:lnTo>
                  <a:cubicBezTo>
                    <a:pt x="450850" y="26670"/>
                    <a:pt x="443230" y="13970"/>
                    <a:pt x="430530" y="7620"/>
                  </a:cubicBezTo>
                  <a:cubicBezTo>
                    <a:pt x="417830" y="1270"/>
                    <a:pt x="402590" y="1270"/>
                    <a:pt x="391160" y="10160"/>
                  </a:cubicBezTo>
                  <a:lnTo>
                    <a:pt x="16510" y="261620"/>
                  </a:lnTo>
                  <a:cubicBezTo>
                    <a:pt x="6350" y="267970"/>
                    <a:pt x="0" y="280670"/>
                    <a:pt x="0" y="293370"/>
                  </a:cubicBezTo>
                  <a:cubicBezTo>
                    <a:pt x="0" y="306070"/>
                    <a:pt x="6350" y="317500"/>
                    <a:pt x="16510" y="325120"/>
                  </a:cubicBezTo>
                  <a:lnTo>
                    <a:pt x="391160" y="577850"/>
                  </a:lnTo>
                  <a:cubicBezTo>
                    <a:pt x="397510" y="581660"/>
                    <a:pt x="405130" y="584200"/>
                    <a:pt x="412750" y="584200"/>
                  </a:cubicBezTo>
                  <a:cubicBezTo>
                    <a:pt x="419100" y="584200"/>
                    <a:pt x="425450" y="582930"/>
                    <a:pt x="430530" y="579120"/>
                  </a:cubicBezTo>
                  <a:cubicBezTo>
                    <a:pt x="443230" y="572770"/>
                    <a:pt x="450850" y="560070"/>
                    <a:pt x="450850" y="546100"/>
                  </a:cubicBezTo>
                  <a:lnTo>
                    <a:pt x="450850" y="331470"/>
                  </a:lnTo>
                  <a:lnTo>
                    <a:pt x="3429000" y="331470"/>
                  </a:lnTo>
                  <a:lnTo>
                    <a:pt x="3429000" y="546100"/>
                  </a:lnTo>
                  <a:cubicBezTo>
                    <a:pt x="3429000" y="560070"/>
                    <a:pt x="3436620" y="572770"/>
                    <a:pt x="3449320" y="579120"/>
                  </a:cubicBezTo>
                  <a:cubicBezTo>
                    <a:pt x="3454400" y="581660"/>
                    <a:pt x="3460750" y="584200"/>
                    <a:pt x="3467100" y="584200"/>
                  </a:cubicBezTo>
                  <a:cubicBezTo>
                    <a:pt x="3474720" y="584200"/>
                    <a:pt x="3482340" y="581660"/>
                    <a:pt x="3488690" y="577850"/>
                  </a:cubicBezTo>
                  <a:lnTo>
                    <a:pt x="3863340" y="325120"/>
                  </a:lnTo>
                  <a:cubicBezTo>
                    <a:pt x="3873500" y="317500"/>
                    <a:pt x="3879850" y="306070"/>
                    <a:pt x="3879850" y="293370"/>
                  </a:cubicBezTo>
                  <a:cubicBezTo>
                    <a:pt x="3879850" y="280670"/>
                    <a:pt x="3873500" y="267970"/>
                    <a:pt x="3863340" y="261620"/>
                  </a:cubicBezTo>
                  <a:close/>
                  <a:moveTo>
                    <a:pt x="374650" y="473710"/>
                  </a:moveTo>
                  <a:lnTo>
                    <a:pt x="106680" y="293370"/>
                  </a:lnTo>
                  <a:lnTo>
                    <a:pt x="374650" y="111760"/>
                  </a:lnTo>
                  <a:lnTo>
                    <a:pt x="374650" y="473710"/>
                  </a:lnTo>
                  <a:close/>
                  <a:moveTo>
                    <a:pt x="3505200" y="473710"/>
                  </a:moveTo>
                  <a:lnTo>
                    <a:pt x="3505200" y="111760"/>
                  </a:lnTo>
                  <a:lnTo>
                    <a:pt x="3773170" y="292100"/>
                  </a:lnTo>
                  <a:lnTo>
                    <a:pt x="3505200" y="473710"/>
                  </a:lnTo>
                  <a:close/>
                </a:path>
              </a:pathLst>
            </a:custGeom>
            <a:grpFill/>
          </p:spPr>
        </p:sp>
      </p:grpSp>
      <p:pic>
        <p:nvPicPr>
          <p:cNvPr id="13" name="Picture 13"/>
          <p:cNvPicPr>
            <a:picLocks noChangeAspect="1"/>
          </p:cNvPicPr>
          <p:nvPr/>
        </p:nvPicPr>
        <p:blipFill>
          <a:blip r:embed="rId4" cstate="print"/>
          <a:srcRect/>
          <a:stretch>
            <a:fillRect/>
          </a:stretch>
        </p:blipFill>
        <p:spPr>
          <a:xfrm>
            <a:off x="3834794" y="4481514"/>
            <a:ext cx="1226854" cy="1953201"/>
          </a:xfrm>
          <a:prstGeom prst="rect">
            <a:avLst/>
          </a:prstGeom>
        </p:spPr>
      </p:pic>
      <p:sp>
        <p:nvSpPr>
          <p:cNvPr id="14" name="AutoShape 2"/>
          <p:cNvSpPr/>
          <p:nvPr/>
        </p:nvSpPr>
        <p:spPr>
          <a:xfrm>
            <a:off x="9027812" y="0"/>
            <a:ext cx="116188" cy="6858000"/>
          </a:xfrm>
          <a:prstGeom prst="rect">
            <a:avLst/>
          </a:prstGeom>
          <a:solidFill>
            <a:srgbClr val="257969"/>
          </a:solidFill>
        </p:spPr>
      </p:sp>
      <p:pic>
        <p:nvPicPr>
          <p:cNvPr id="15" name="Picture 2" descr="C:\Users\ciarahhughes\Desktop\COVID-19\LOGOS\COVID-19-IPC-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2347" y="330201"/>
            <a:ext cx="1071301" cy="11117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2286000" y="3121224"/>
            <a:ext cx="4572000" cy="328705"/>
          </a:xfrm>
          <a:prstGeom prst="rect">
            <a:avLst/>
          </a:prstGeom>
        </p:spPr>
        <p:txBody>
          <a:bodyPr lIns="51206" tIns="25603" rIns="51206" bIns="25603">
            <a:spAutoFit/>
          </a:bodyPr>
          <a:lstStyle/>
          <a:p>
            <a:endParaRPr lang="en-IE" dirty="0"/>
          </a:p>
        </p:txBody>
      </p:sp>
      <p:sp>
        <p:nvSpPr>
          <p:cNvPr id="17" name="TextBox 16"/>
          <p:cNvSpPr txBox="1"/>
          <p:nvPr/>
        </p:nvSpPr>
        <p:spPr>
          <a:xfrm>
            <a:off x="36314" y="6172200"/>
            <a:ext cx="8640142" cy="821147"/>
          </a:xfrm>
          <a:prstGeom prst="rect">
            <a:avLst/>
          </a:prstGeom>
          <a:noFill/>
        </p:spPr>
        <p:txBody>
          <a:bodyPr wrap="square" lIns="51206" tIns="25603" rIns="51206" bIns="25603" rtlCol="0">
            <a:spAutoFit/>
          </a:bodyPr>
          <a:lstStyle/>
          <a:p>
            <a:r>
              <a:rPr lang="en-IE" sz="1200" b="1" dirty="0">
                <a:solidFill>
                  <a:srgbClr val="00B0F0"/>
                </a:solidFill>
              </a:rPr>
              <a:t>https://www.hpsc.ie/a-z/respiratory/coronavirus/novelcoronavirus/guidance/infectionpreventionandcontrolguidance/ppe/useofsurgicalmasksinhealthcaresetting/</a:t>
            </a:r>
          </a:p>
          <a:p>
            <a:endParaRPr lang="en-IE" sz="1400" dirty="0">
              <a:solidFill>
                <a:schemeClr val="bg1"/>
              </a:solidFill>
            </a:endParaRPr>
          </a:p>
        </p:txBody>
      </p:sp>
    </p:spTree>
    <p:extLst>
      <p:ext uri="{BB962C8B-B14F-4D97-AF65-F5344CB8AC3E}">
        <p14:creationId xmlns:p14="http://schemas.microsoft.com/office/powerpoint/2010/main" xmlns="" val="2780037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FFP3 or surgical mask (over NP)</a:t>
            </a:r>
            <a:br>
              <a:rPr lang="en-US" sz="3200" dirty="0"/>
            </a:br>
            <a:r>
              <a:rPr lang="en-US" sz="3200" dirty="0"/>
              <a:t>Mask or Non-rebreather for Transfer </a:t>
            </a:r>
          </a:p>
        </p:txBody>
      </p:sp>
      <p:pic>
        <p:nvPicPr>
          <p:cNvPr id="4" name="Picture 3" descr="Unknown-13.jpe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2564904"/>
            <a:ext cx="2736304" cy="2736304"/>
          </a:xfrm>
          <a:prstGeom prst="rect">
            <a:avLst/>
          </a:prstGeom>
        </p:spPr>
      </p:pic>
      <p:pic>
        <p:nvPicPr>
          <p:cNvPr id="5" name="Picture 4" descr="200-1095-10.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28184" y="2564904"/>
            <a:ext cx="2751833" cy="2751833"/>
          </a:xfrm>
          <a:prstGeom prst="rect">
            <a:avLst/>
          </a:prstGeom>
        </p:spPr>
      </p:pic>
      <p:pic>
        <p:nvPicPr>
          <p:cNvPr id="7" name="Obraz 3" descr="zF5BmTmeAgFonjDELDNZkZ-970-80.jpg">
            <a:extLst>
              <a:ext uri="{FF2B5EF4-FFF2-40B4-BE49-F238E27FC236}">
                <a16:creationId xmlns="" xmlns:a16="http://schemas.microsoft.com/office/drawing/2014/main" id="{89486599-ACF8-4FA7-850D-BBBC0F05ED5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pic>
        <p:nvPicPr>
          <p:cNvPr id="1026" name="Picture 2" descr="Image result for surgical face mask">
            <a:extLst>
              <a:ext uri="{FF2B5EF4-FFF2-40B4-BE49-F238E27FC236}">
                <a16:creationId xmlns="" xmlns:a16="http://schemas.microsoft.com/office/drawing/2014/main" id="{F2EB33FD-8492-401B-AFE8-807A578421AA}"/>
              </a:ext>
            </a:extLst>
          </p:cNvPr>
          <p:cNvPicPr>
            <a:picLocks noGrp="1" noChangeAspect="1" noChangeArrowheads="1"/>
          </p:cNvPicPr>
          <p:nvPr>
            <p:ph idx="1"/>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03848" y="2564904"/>
            <a:ext cx="2736304" cy="27363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137547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292248"/>
            <a:ext cx="8229600" cy="1143000"/>
          </a:xfrm>
        </p:spPr>
        <p:txBody>
          <a:bodyPr>
            <a:normAutofit/>
          </a:bodyPr>
          <a:lstStyle/>
          <a:p>
            <a:pPr algn="l"/>
            <a:r>
              <a:rPr lang="en-GB" sz="4000" b="1" dirty="0"/>
              <a:t>  Aerosol generating procedures</a:t>
            </a:r>
          </a:p>
        </p:txBody>
      </p:sp>
      <p:sp>
        <p:nvSpPr>
          <p:cNvPr id="3" name="Symbol zastępczy zawartości 2"/>
          <p:cNvSpPr>
            <a:spLocks noGrp="1"/>
          </p:cNvSpPr>
          <p:nvPr>
            <p:ph idx="1"/>
          </p:nvPr>
        </p:nvSpPr>
        <p:spPr/>
        <p:txBody>
          <a:bodyPr>
            <a:normAutofit fontScale="92500"/>
          </a:bodyPr>
          <a:lstStyle/>
          <a:p>
            <a:r>
              <a:rPr lang="en-GB" dirty="0"/>
              <a:t>Procedures that produce aerosols of respiratory secretions carry an increased risk of transmission:</a:t>
            </a:r>
          </a:p>
          <a:p>
            <a:pPr lvl="1"/>
            <a:r>
              <a:rPr lang="en-GB" dirty="0"/>
              <a:t>NIV/CPAP/HFNC</a:t>
            </a:r>
          </a:p>
          <a:p>
            <a:pPr lvl="1"/>
            <a:r>
              <a:rPr lang="en-GB" dirty="0"/>
              <a:t>bronchoscopy </a:t>
            </a:r>
          </a:p>
          <a:p>
            <a:pPr lvl="1"/>
            <a:r>
              <a:rPr lang="en-GB" dirty="0"/>
              <a:t>induced sputum </a:t>
            </a:r>
          </a:p>
          <a:p>
            <a:pPr lvl="1"/>
            <a:r>
              <a:rPr lang="en-GB" dirty="0"/>
              <a:t>positive-pressure ventilation via a face mask</a:t>
            </a:r>
          </a:p>
          <a:p>
            <a:pPr lvl="1"/>
            <a:r>
              <a:rPr lang="en-GB" dirty="0"/>
              <a:t>intubation and extubation </a:t>
            </a:r>
          </a:p>
          <a:p>
            <a:pPr lvl="1"/>
            <a:r>
              <a:rPr lang="en-GB" dirty="0"/>
              <a:t>airway suctioning </a:t>
            </a:r>
          </a:p>
          <a:p>
            <a:pPr lvl="1"/>
            <a:r>
              <a:rPr lang="en-GB" dirty="0"/>
              <a:t>CPR</a:t>
            </a:r>
          </a:p>
          <a:p>
            <a:endParaRPr lang="pl-PL" dirty="0"/>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308303" y="215908"/>
            <a:ext cx="1561695" cy="1295680"/>
          </a:xfrm>
          <a:prstGeom prst="rect">
            <a:avLst/>
          </a:prstGeom>
        </p:spPr>
      </p:pic>
    </p:spTree>
    <p:extLst>
      <p:ext uri="{BB962C8B-B14F-4D97-AF65-F5344CB8AC3E}">
        <p14:creationId xmlns:p14="http://schemas.microsoft.com/office/powerpoint/2010/main" xmlns="" val="328512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Protective Equipment </a:t>
            </a:r>
          </a:p>
        </p:txBody>
      </p:sp>
      <p:sp>
        <p:nvSpPr>
          <p:cNvPr id="3" name="Content Placeholder 2"/>
          <p:cNvSpPr>
            <a:spLocks noGrp="1"/>
          </p:cNvSpPr>
          <p:nvPr>
            <p:ph idx="1"/>
          </p:nvPr>
        </p:nvSpPr>
        <p:spPr>
          <a:xfrm>
            <a:off x="179512" y="1268760"/>
            <a:ext cx="8229600" cy="2548880"/>
          </a:xfrm>
        </p:spPr>
        <p:txBody>
          <a:bodyPr>
            <a:normAutofit lnSpcReduction="10000"/>
          </a:bodyPr>
          <a:lstStyle/>
          <a:p>
            <a:r>
              <a:rPr lang="en-US" sz="2800" dirty="0"/>
              <a:t>FFP3 Filter Mask</a:t>
            </a:r>
          </a:p>
          <a:p>
            <a:r>
              <a:rPr lang="en-US" sz="2800" dirty="0"/>
              <a:t>Visor or Goggles (glasses not sufficient)</a:t>
            </a:r>
          </a:p>
          <a:p>
            <a:r>
              <a:rPr lang="en-US" sz="2800" dirty="0"/>
              <a:t>Long sleeved water resistant gown</a:t>
            </a:r>
          </a:p>
          <a:p>
            <a:r>
              <a:rPr lang="en-US" sz="2800" dirty="0"/>
              <a:t>Gloves</a:t>
            </a:r>
          </a:p>
          <a:p>
            <a:r>
              <a:rPr lang="en-US" sz="2800" dirty="0"/>
              <a:t>Hat</a:t>
            </a:r>
            <a:endParaRPr lang="en-US" dirty="0"/>
          </a:p>
        </p:txBody>
      </p:sp>
      <p:pic>
        <p:nvPicPr>
          <p:cNvPr id="4" name="Picture 3" descr="Unknown-13.jpe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63688" y="3789040"/>
            <a:ext cx="1522020" cy="1522020"/>
          </a:xfrm>
          <a:prstGeom prst="rect">
            <a:avLst/>
          </a:prstGeom>
        </p:spPr>
      </p:pic>
      <p:pic>
        <p:nvPicPr>
          <p:cNvPr id="1028" name="Picture 4" descr="Image result for COVID-19 PPE CDC">
            <a:extLst>
              <a:ext uri="{FF2B5EF4-FFF2-40B4-BE49-F238E27FC236}">
                <a16:creationId xmlns="" xmlns:a16="http://schemas.microsoft.com/office/drawing/2014/main" id="{8E1DEEE0-3656-4124-9A20-21220A44379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85896" y="2422427"/>
            <a:ext cx="3458104" cy="44355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409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600" dirty="0"/>
              <a:t>Technique for Donning and Doffing of PPE</a:t>
            </a:r>
          </a:p>
        </p:txBody>
      </p:sp>
      <p:sp>
        <p:nvSpPr>
          <p:cNvPr id="3" name="Text Placeholder 2"/>
          <p:cNvSpPr>
            <a:spLocks noGrp="1"/>
          </p:cNvSpPr>
          <p:nvPr>
            <p:ph type="body" idx="1"/>
          </p:nvPr>
        </p:nvSpPr>
        <p:spPr/>
        <p:txBody>
          <a:bodyPr/>
          <a:lstStyle/>
          <a:p>
            <a:r>
              <a:rPr lang="en-IE" dirty="0"/>
              <a:t>Donning</a:t>
            </a:r>
          </a:p>
        </p:txBody>
      </p:sp>
      <p:sp>
        <p:nvSpPr>
          <p:cNvPr id="4" name="Content Placeholder 3"/>
          <p:cNvSpPr>
            <a:spLocks noGrp="1"/>
          </p:cNvSpPr>
          <p:nvPr>
            <p:ph sz="half" idx="2"/>
          </p:nvPr>
        </p:nvSpPr>
        <p:spPr>
          <a:ln>
            <a:solidFill>
              <a:schemeClr val="tx1"/>
            </a:solidFill>
          </a:ln>
        </p:spPr>
        <p:txBody>
          <a:bodyPr>
            <a:noAutofit/>
          </a:bodyPr>
          <a:lstStyle/>
          <a:p>
            <a:pPr>
              <a:lnSpc>
                <a:spcPct val="120000"/>
              </a:lnSpc>
              <a:buFont typeface="+mj-lt"/>
              <a:buAutoNum type="arabicPeriod"/>
            </a:pPr>
            <a:r>
              <a:rPr lang="en-IE" sz="1600" b="1" dirty="0"/>
              <a:t>Perform Hand hygiene</a:t>
            </a:r>
          </a:p>
          <a:p>
            <a:pPr>
              <a:lnSpc>
                <a:spcPct val="120000"/>
              </a:lnSpc>
              <a:buFont typeface="+mj-lt"/>
              <a:buAutoNum type="arabicPeriod"/>
            </a:pPr>
            <a:endParaRPr lang="en-IE" sz="1600" dirty="0"/>
          </a:p>
          <a:p>
            <a:pPr>
              <a:lnSpc>
                <a:spcPct val="120000"/>
              </a:lnSpc>
              <a:buFont typeface="+mj-lt"/>
              <a:buAutoNum type="arabicPeriod"/>
            </a:pPr>
            <a:r>
              <a:rPr lang="en-IE" sz="1600" b="1" dirty="0"/>
              <a:t>Put on Gown and hat</a:t>
            </a:r>
          </a:p>
          <a:p>
            <a:pPr>
              <a:lnSpc>
                <a:spcPct val="120000"/>
              </a:lnSpc>
              <a:buFont typeface="+mj-lt"/>
              <a:buAutoNum type="arabicPeriod"/>
            </a:pPr>
            <a:endParaRPr lang="en-IE" sz="1600" dirty="0"/>
          </a:p>
          <a:p>
            <a:pPr>
              <a:lnSpc>
                <a:spcPct val="120000"/>
              </a:lnSpc>
              <a:buFont typeface="+mj-lt"/>
              <a:buAutoNum type="arabicPeriod"/>
            </a:pPr>
            <a:r>
              <a:rPr lang="en-GB" sz="1600" b="1" dirty="0"/>
              <a:t>Put on FFP3 mask </a:t>
            </a:r>
          </a:p>
          <a:p>
            <a:pPr>
              <a:lnSpc>
                <a:spcPct val="120000"/>
              </a:lnSpc>
            </a:pPr>
            <a:r>
              <a:rPr lang="en-IE" sz="1600" b="1" dirty="0"/>
              <a:t>Fit Check Mask</a:t>
            </a:r>
          </a:p>
          <a:p>
            <a:r>
              <a:rPr lang="en-IE" sz="800" dirty="0"/>
              <a:t>Place mask over nose, mouth and chin</a:t>
            </a:r>
          </a:p>
          <a:p>
            <a:r>
              <a:rPr lang="en-IE" sz="1050" dirty="0"/>
              <a:t>Fit flexible nose piece over nose bridge</a:t>
            </a:r>
          </a:p>
          <a:p>
            <a:r>
              <a:rPr lang="en-IE" sz="1050" dirty="0"/>
              <a:t>Secure on head with elastic</a:t>
            </a:r>
          </a:p>
          <a:p>
            <a:r>
              <a:rPr lang="en-IE" sz="1050" dirty="0"/>
              <a:t>Adjust to fit</a:t>
            </a:r>
          </a:p>
          <a:p>
            <a:r>
              <a:rPr lang="en-IE" sz="1050" dirty="0"/>
              <a:t>Inhale- mask should collapse</a:t>
            </a:r>
          </a:p>
          <a:p>
            <a:r>
              <a:rPr lang="en-IE" sz="1050" dirty="0"/>
              <a:t>Exhale- check for leakage around face</a:t>
            </a:r>
            <a:endParaRPr lang="en-GB" sz="1600" dirty="0"/>
          </a:p>
          <a:p>
            <a:r>
              <a:rPr lang="en-IE" sz="1600" dirty="0"/>
              <a:t>4. </a:t>
            </a:r>
            <a:r>
              <a:rPr lang="en-IE" sz="1600" b="1" dirty="0"/>
              <a:t>Put on Eye Protection – goggles or face shield</a:t>
            </a:r>
          </a:p>
          <a:p>
            <a:endParaRPr lang="en-IE" sz="1600" b="1" dirty="0"/>
          </a:p>
          <a:p>
            <a:r>
              <a:rPr lang="en-IE" sz="1600" dirty="0"/>
              <a:t>5. Put on gloves</a:t>
            </a:r>
            <a:endParaRPr lang="en-IE" sz="1050" dirty="0"/>
          </a:p>
        </p:txBody>
      </p:sp>
      <p:sp>
        <p:nvSpPr>
          <p:cNvPr id="5" name="Text Placeholder 4"/>
          <p:cNvSpPr>
            <a:spLocks noGrp="1"/>
          </p:cNvSpPr>
          <p:nvPr>
            <p:ph type="body" sz="quarter" idx="3"/>
          </p:nvPr>
        </p:nvSpPr>
        <p:spPr/>
        <p:txBody>
          <a:bodyPr/>
          <a:lstStyle/>
          <a:p>
            <a:r>
              <a:rPr lang="en-IE" dirty="0"/>
              <a:t>Doffing</a:t>
            </a:r>
          </a:p>
        </p:txBody>
      </p:sp>
      <p:sp>
        <p:nvSpPr>
          <p:cNvPr id="6" name="Content Placeholder 5"/>
          <p:cNvSpPr>
            <a:spLocks noGrp="1"/>
          </p:cNvSpPr>
          <p:nvPr>
            <p:ph sz="quarter" idx="4"/>
          </p:nvPr>
        </p:nvSpPr>
        <p:spPr>
          <a:solidFill>
            <a:schemeClr val="bg1"/>
          </a:solidFill>
          <a:ln>
            <a:solidFill>
              <a:schemeClr val="tx1"/>
            </a:solidFill>
          </a:ln>
        </p:spPr>
        <p:txBody>
          <a:bodyPr>
            <a:normAutofit fontScale="47500" lnSpcReduction="20000"/>
          </a:bodyPr>
          <a:lstStyle/>
          <a:p>
            <a:pPr marL="68580" lvl="0" indent="0" algn="ctr">
              <a:buClr>
                <a:srgbClr val="FF0000"/>
              </a:buClr>
              <a:buNone/>
              <a:defRPr/>
            </a:pPr>
            <a:r>
              <a:rPr lang="en-GB" sz="2500" b="1" u="sng" dirty="0"/>
              <a:t>In the patients’ room</a:t>
            </a:r>
            <a:endParaRPr lang="pl-PL" sz="2500" b="1" u="sng" dirty="0"/>
          </a:p>
          <a:p>
            <a:pPr marL="525780" lvl="0" indent="-457200">
              <a:buClr>
                <a:srgbClr val="FF0000"/>
              </a:buClr>
              <a:buFont typeface="+mj-lt"/>
              <a:buAutoNum type="arabicPeriod"/>
              <a:defRPr/>
            </a:pPr>
            <a:r>
              <a:rPr lang="en-GB" sz="2900" b="1" dirty="0"/>
              <a:t>Remove Gloves </a:t>
            </a:r>
          </a:p>
          <a:p>
            <a:pPr marL="525780" lvl="0" indent="-457200">
              <a:buClr>
                <a:srgbClr val="FF0000"/>
              </a:buClr>
              <a:buFont typeface="+mj-lt"/>
              <a:buAutoNum type="arabicPeriod"/>
              <a:defRPr/>
            </a:pPr>
            <a:endParaRPr lang="en-GB" sz="2900" b="1" dirty="0"/>
          </a:p>
          <a:p>
            <a:pPr marL="525780" lvl="0" indent="-457200">
              <a:buClr>
                <a:srgbClr val="FF0000"/>
              </a:buClr>
              <a:buFont typeface="+mj-lt"/>
              <a:buAutoNum type="arabicPeriod"/>
              <a:defRPr/>
            </a:pPr>
            <a:r>
              <a:rPr lang="en-GB" sz="2900" b="1" dirty="0"/>
              <a:t>Perform Hand hygiene</a:t>
            </a:r>
          </a:p>
          <a:p>
            <a:pPr marL="525780" lvl="0" indent="-457200">
              <a:buClr>
                <a:srgbClr val="FF0000"/>
              </a:buClr>
              <a:buFont typeface="+mj-lt"/>
              <a:buAutoNum type="arabicPeriod"/>
              <a:defRPr/>
            </a:pPr>
            <a:endParaRPr lang="en-IE" sz="2900" b="1" dirty="0"/>
          </a:p>
          <a:p>
            <a:pPr marL="525780" lvl="0" indent="-457200">
              <a:buClr>
                <a:srgbClr val="FF0000"/>
              </a:buClr>
              <a:buFont typeface="+mj-lt"/>
              <a:buAutoNum type="arabicPeriod"/>
              <a:defRPr/>
            </a:pPr>
            <a:endParaRPr lang="pl-PL" b="1" dirty="0"/>
          </a:p>
          <a:p>
            <a:pPr marL="525780" lvl="0" indent="-457200">
              <a:buClr>
                <a:srgbClr val="FF0000"/>
              </a:buClr>
              <a:buFont typeface="+mj-lt"/>
              <a:buAutoNum type="arabicPeriod"/>
              <a:defRPr/>
            </a:pPr>
            <a:r>
              <a:rPr lang="en-GB" sz="2900" b="1" dirty="0"/>
              <a:t>Remove Goggles </a:t>
            </a:r>
            <a:r>
              <a:rPr lang="en-GB" b="1" dirty="0"/>
              <a:t>–</a:t>
            </a:r>
            <a:r>
              <a:rPr lang="en-GB" sz="1400" b="1" dirty="0"/>
              <a:t>avoid touching the front</a:t>
            </a:r>
          </a:p>
          <a:p>
            <a:pPr marL="525780" lvl="0" indent="-457200">
              <a:buClr>
                <a:srgbClr val="FF0000"/>
              </a:buClr>
              <a:buFont typeface="+mj-lt"/>
              <a:buAutoNum type="arabicPeriod"/>
              <a:defRPr/>
            </a:pPr>
            <a:endParaRPr lang="en-GB" sz="1400" b="1" dirty="0"/>
          </a:p>
          <a:p>
            <a:pPr marL="525780" lvl="0" indent="-457200">
              <a:buClr>
                <a:srgbClr val="FF0000"/>
              </a:buClr>
              <a:buFont typeface="+mj-lt"/>
              <a:buAutoNum type="arabicPeriod"/>
              <a:defRPr/>
            </a:pPr>
            <a:endParaRPr lang="en-GB" sz="1400" b="1" dirty="0"/>
          </a:p>
          <a:p>
            <a:pPr marL="525780" lvl="0" indent="-457200">
              <a:buClr>
                <a:srgbClr val="FF0000"/>
              </a:buClr>
              <a:buFont typeface="+mj-lt"/>
              <a:buAutoNum type="arabicPeriod"/>
              <a:defRPr/>
            </a:pPr>
            <a:r>
              <a:rPr lang="en-GB" sz="3400" b="1" dirty="0"/>
              <a:t>Remove  Gown </a:t>
            </a:r>
            <a:r>
              <a:rPr lang="en-IE" b="1" dirty="0"/>
              <a:t>-</a:t>
            </a:r>
            <a:r>
              <a:rPr lang="en-IE" sz="1400" b="1" dirty="0"/>
              <a:t>avoid touching the front of the apron/gown</a:t>
            </a:r>
          </a:p>
          <a:p>
            <a:pPr marL="525780" lvl="0" indent="-457200">
              <a:buClr>
                <a:srgbClr val="FF0000"/>
              </a:buClr>
              <a:buFont typeface="+mj-lt"/>
              <a:buAutoNum type="arabicPeriod"/>
              <a:defRPr/>
            </a:pPr>
            <a:endParaRPr lang="en-IE" sz="1400" b="1" dirty="0"/>
          </a:p>
          <a:p>
            <a:pPr marL="525780" lvl="0" indent="-457200">
              <a:buClr>
                <a:srgbClr val="FF0000"/>
              </a:buClr>
              <a:buFont typeface="+mj-lt"/>
              <a:buAutoNum type="arabicPeriod"/>
              <a:defRPr/>
            </a:pPr>
            <a:endParaRPr lang="en-GB" sz="1400" b="1" dirty="0"/>
          </a:p>
          <a:p>
            <a:pPr marL="525780" lvl="0" indent="-457200">
              <a:buClr>
                <a:srgbClr val="FF0000"/>
              </a:buClr>
              <a:buFont typeface="+mj-lt"/>
              <a:buAutoNum type="arabicPeriod"/>
              <a:defRPr/>
            </a:pPr>
            <a:r>
              <a:rPr lang="en-GB" sz="3400" b="1" dirty="0"/>
              <a:t>Perform Hand hygiene</a:t>
            </a:r>
          </a:p>
          <a:p>
            <a:pPr marL="525780" lvl="0" indent="-457200">
              <a:buClr>
                <a:srgbClr val="FF0000"/>
              </a:buClr>
              <a:buFont typeface="+mj-lt"/>
              <a:buAutoNum type="arabicPeriod"/>
              <a:defRPr/>
            </a:pPr>
            <a:endParaRPr lang="en-GB" dirty="0"/>
          </a:p>
          <a:p>
            <a:pPr marL="525780" lvl="0" indent="-457200">
              <a:buClr>
                <a:srgbClr val="FF0000"/>
              </a:buClr>
              <a:buFont typeface="+mj-lt"/>
              <a:buAutoNum type="arabicPeriod"/>
              <a:defRPr/>
            </a:pPr>
            <a:endParaRPr lang="en-GB" dirty="0"/>
          </a:p>
          <a:p>
            <a:pPr marL="68580" lvl="0" indent="0" algn="ctr">
              <a:buClr>
                <a:srgbClr val="FF0000"/>
              </a:buClr>
              <a:buNone/>
              <a:defRPr/>
            </a:pPr>
            <a:r>
              <a:rPr lang="en-IE" b="1" u="sng" dirty="0">
                <a:latin typeface="Arial Black" panose="020B0A04020102020204" pitchFamily="34" charset="0"/>
              </a:rPr>
              <a:t>In ante room or directly outside patients' room</a:t>
            </a:r>
            <a:r>
              <a:rPr lang="en-IE" b="1" u="sng" dirty="0"/>
              <a:t>- </a:t>
            </a:r>
            <a:r>
              <a:rPr lang="en-IE" sz="1800" b="1" u="sng" dirty="0"/>
              <a:t>Ensure door is closed</a:t>
            </a:r>
          </a:p>
          <a:p>
            <a:pPr marL="68580" lvl="0" indent="0">
              <a:buClr>
                <a:srgbClr val="FF0000"/>
              </a:buClr>
              <a:buNone/>
              <a:defRPr/>
            </a:pPr>
            <a:r>
              <a:rPr lang="en-GB" dirty="0"/>
              <a:t>1. </a:t>
            </a:r>
            <a:r>
              <a:rPr lang="en-GB" sz="3400" b="1" dirty="0"/>
              <a:t>Remove Mask</a:t>
            </a:r>
          </a:p>
          <a:p>
            <a:pPr marL="0" lvl="0" indent="0">
              <a:buClr>
                <a:srgbClr val="FF0000"/>
              </a:buClr>
              <a:buNone/>
              <a:defRPr/>
            </a:pPr>
            <a:r>
              <a:rPr lang="en-IE" sz="1200" dirty="0"/>
              <a:t>                 Grasp and lift ties from behind your head and pull off respirator away from your face.</a:t>
            </a:r>
          </a:p>
          <a:p>
            <a:pPr marL="0" lvl="0" indent="0">
              <a:buClr>
                <a:srgbClr val="FF0000"/>
              </a:buClr>
              <a:buNone/>
              <a:defRPr/>
            </a:pPr>
            <a:r>
              <a:rPr lang="en-IE" sz="1200" dirty="0"/>
              <a:t>                 Avoid touching the front of the respirator and use ties to discard.</a:t>
            </a:r>
            <a:endParaRPr lang="en-GB" sz="1200" dirty="0"/>
          </a:p>
          <a:p>
            <a:pPr marL="68580" lvl="0" indent="0">
              <a:buClr>
                <a:srgbClr val="FF0000"/>
              </a:buClr>
              <a:buNone/>
              <a:defRPr/>
            </a:pPr>
            <a:r>
              <a:rPr lang="en-GB" dirty="0"/>
              <a:t>2. </a:t>
            </a:r>
            <a:r>
              <a:rPr lang="en-GB" sz="3400" b="1" dirty="0"/>
              <a:t>Perform Hand hygiene</a:t>
            </a:r>
            <a:endParaRPr lang="pl-PL" sz="3400" b="1" dirty="0"/>
          </a:p>
          <a:p>
            <a:endParaRPr lang="en-IE" dirty="0"/>
          </a:p>
        </p:txBody>
      </p:sp>
      <p:sp>
        <p:nvSpPr>
          <p:cNvPr id="7" name="Rectangle 2"/>
          <p:cNvSpPr>
            <a:spLocks noChangeArrowheads="1"/>
          </p:cNvSpPr>
          <p:nvPr/>
        </p:nvSpPr>
        <p:spPr bwMode="auto">
          <a:xfrm>
            <a:off x="467544" y="6309320"/>
            <a:ext cx="3707904" cy="276999"/>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E" sz="1200" b="0" i="0" u="none" strike="noStrike" cap="none" normalizeH="0" baseline="0" dirty="0">
                <a:ln>
                  <a:noFill/>
                </a:ln>
                <a:effectLst/>
                <a:latin typeface="Arial" pitchFamily="34" charset="0"/>
                <a:ea typeface="Calibri" pitchFamily="34" charset="0"/>
                <a:cs typeface="Arial" pitchFamily="34" charset="0"/>
                <a:hlinkClick r:id="rId3"/>
              </a:rPr>
              <a:t>https://www.youtube.com/watch?v=Gy4StHAHMU4</a:t>
            </a:r>
            <a:endParaRPr kumimoji="0" lang="en-IE" sz="1800" b="0" i="0" u="none" strike="noStrike" cap="none" normalizeH="0" baseline="0" dirty="0">
              <a:ln>
                <a:noFill/>
              </a:ln>
              <a:effectLst/>
              <a:latin typeface="Arial" pitchFamily="34" charset="0"/>
              <a:cs typeface="Arial" pitchFamily="34" charset="0"/>
            </a:endParaRPr>
          </a:p>
        </p:txBody>
      </p:sp>
      <p:sp>
        <p:nvSpPr>
          <p:cNvPr id="8" name="Rectangle 1"/>
          <p:cNvSpPr>
            <a:spLocks noChangeArrowheads="1"/>
          </p:cNvSpPr>
          <p:nvPr/>
        </p:nvSpPr>
        <p:spPr bwMode="auto">
          <a:xfrm>
            <a:off x="4716016" y="6309320"/>
            <a:ext cx="3635896" cy="276999"/>
          </a:xfrm>
          <a:prstGeom prst="rect">
            <a:avLst/>
          </a:prstGeom>
          <a:solidFill>
            <a:schemeClr val="tx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E" sz="1200" b="0" i="0" u="none" strike="noStrike" cap="none" normalizeH="0" baseline="0" dirty="0">
                <a:ln>
                  <a:noFill/>
                </a:ln>
                <a:solidFill>
                  <a:srgbClr val="0000FF"/>
                </a:solidFill>
                <a:effectLst/>
                <a:latin typeface="Times New Roman" pitchFamily="18" charset="0"/>
                <a:ea typeface="Calibri" pitchFamily="34" charset="0"/>
                <a:cs typeface="Times New Roman" pitchFamily="18" charset="0"/>
                <a:hlinkClick r:id="rId4"/>
              </a:rPr>
              <a:t>https://www.youtube.com/watch?v=pNirkWLjMX0</a:t>
            </a:r>
            <a:r>
              <a:rPr kumimoji="0" lang="en-IE" sz="1200" b="0" i="0" u="none" strike="noStrike" cap="none" normalizeH="0" baseline="0" dirty="0">
                <a:ln>
                  <a:noFill/>
                </a:ln>
                <a:solidFill>
                  <a:srgbClr val="0000FF"/>
                </a:solidFill>
                <a:effectLst/>
                <a:latin typeface="Times New Roman" pitchFamily="18" charset="0"/>
                <a:ea typeface="Calibri" pitchFamily="34" charset="0"/>
                <a:cs typeface="Times New Roman" pitchFamily="18" charset="0"/>
              </a:rPr>
              <a:t> </a:t>
            </a:r>
            <a:endParaRPr kumimoji="0" lang="en-IE"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onavirus Airway Management.jpg"/>
          <p:cNvPicPr>
            <a:picLocks noChangeAspect="1"/>
          </p:cNvPicPr>
          <p:nvPr/>
        </p:nvPicPr>
        <p:blipFill rotWithShape="1">
          <a:blip r:embed="rId3" cstate="print">
            <a:extLst>
              <a:ext uri="{28A0092B-C50C-407E-A947-70E740481C1C}">
                <a14:useLocalDpi xmlns:a14="http://schemas.microsoft.com/office/drawing/2010/main" xmlns="" val="0"/>
              </a:ext>
            </a:extLst>
          </a:blip>
          <a:srcRect t="12215" b="34723"/>
          <a:stretch/>
        </p:blipFill>
        <p:spPr>
          <a:xfrm>
            <a:off x="20" y="10"/>
            <a:ext cx="9143980" cy="6857990"/>
          </a:xfrm>
          <a:prstGeom prst="rect">
            <a:avLst/>
          </a:prstGeom>
          <a:noFill/>
        </p:spPr>
      </p:pic>
    </p:spTree>
    <p:extLst>
      <p:ext uri="{BB962C8B-B14F-4D97-AF65-F5344CB8AC3E}">
        <p14:creationId xmlns:p14="http://schemas.microsoft.com/office/powerpoint/2010/main" xmlns="" val="954851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GB" b="1" dirty="0"/>
              <a:t>Critical Care Equipment</a:t>
            </a:r>
          </a:p>
        </p:txBody>
      </p:sp>
      <p:sp>
        <p:nvSpPr>
          <p:cNvPr id="3" name="Symbol zastępczy zawartości 2"/>
          <p:cNvSpPr>
            <a:spLocks noGrp="1"/>
          </p:cNvSpPr>
          <p:nvPr>
            <p:ph idx="1"/>
          </p:nvPr>
        </p:nvSpPr>
        <p:spPr/>
        <p:txBody>
          <a:bodyPr>
            <a:normAutofit fontScale="85000" lnSpcReduction="10000"/>
          </a:bodyPr>
          <a:lstStyle/>
          <a:p>
            <a:pPr lvl="0"/>
            <a:r>
              <a:rPr lang="en-GB" dirty="0"/>
              <a:t>Protect respiratory equipment with a </a:t>
            </a:r>
            <a:r>
              <a:rPr lang="en-GB" b="1" dirty="0"/>
              <a:t>high efficiency filter (</a:t>
            </a:r>
            <a:r>
              <a:rPr lang="en-GB" b="1" dirty="0" err="1"/>
              <a:t>eg</a:t>
            </a:r>
            <a:r>
              <a:rPr lang="en-GB" b="1" dirty="0"/>
              <a:t> BS EN 13328-1)</a:t>
            </a:r>
            <a:r>
              <a:rPr lang="en-GB" dirty="0"/>
              <a:t>. </a:t>
            </a:r>
            <a:endParaRPr lang="pl-PL" dirty="0"/>
          </a:p>
          <a:p>
            <a:pPr lvl="0"/>
            <a:r>
              <a:rPr lang="en-GB" dirty="0"/>
              <a:t>Use disposable respiratory equipment where possible</a:t>
            </a:r>
          </a:p>
          <a:p>
            <a:pPr lvl="0"/>
            <a:r>
              <a:rPr lang="en-GB" dirty="0"/>
              <a:t>Decontaminate re-usable equipment in accordance with the manufacturer’s instructions</a:t>
            </a:r>
            <a:endParaRPr lang="pl-PL" dirty="0"/>
          </a:p>
          <a:p>
            <a:pPr lvl="0"/>
            <a:r>
              <a:rPr lang="en-GB" dirty="0"/>
              <a:t>Use closed suctioning systems</a:t>
            </a:r>
            <a:endParaRPr lang="pl-PL" dirty="0"/>
          </a:p>
          <a:p>
            <a:pPr lvl="0"/>
            <a:r>
              <a:rPr lang="en-GB" dirty="0"/>
              <a:t>Ventilator circuits should not be broken unless necessary</a:t>
            </a:r>
            <a:endParaRPr lang="pl-PL" dirty="0"/>
          </a:p>
          <a:p>
            <a:pPr lvl="0"/>
            <a:r>
              <a:rPr lang="en-GB" dirty="0"/>
              <a:t>Place ventilators on standby when carrying out </a:t>
            </a:r>
            <a:r>
              <a:rPr lang="en-GB" dirty="0" smtClean="0"/>
              <a:t>bagging</a:t>
            </a:r>
            <a:endParaRPr lang="pl-PL" dirty="0"/>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96336" y="116632"/>
            <a:ext cx="1131559" cy="938812"/>
          </a:xfrm>
          <a:prstGeom prst="rect">
            <a:avLst/>
          </a:prstGeom>
        </p:spPr>
      </p:pic>
    </p:spTree>
    <p:extLst>
      <p:ext uri="{BB962C8B-B14F-4D97-AF65-F5344CB8AC3E}">
        <p14:creationId xmlns:p14="http://schemas.microsoft.com/office/powerpoint/2010/main" xmlns="" val="1113082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 Operating theatre</a:t>
            </a:r>
          </a:p>
        </p:txBody>
      </p:sp>
      <p:sp>
        <p:nvSpPr>
          <p:cNvPr id="3" name="Content Placeholder 2"/>
          <p:cNvSpPr>
            <a:spLocks noGrp="1"/>
          </p:cNvSpPr>
          <p:nvPr>
            <p:ph idx="1"/>
          </p:nvPr>
        </p:nvSpPr>
        <p:spPr/>
        <p:txBody>
          <a:bodyPr>
            <a:normAutofit fontScale="70000" lnSpcReduction="20000"/>
          </a:bodyPr>
          <a:lstStyle/>
          <a:p>
            <a:r>
              <a:rPr lang="en-GB" dirty="0"/>
              <a:t>Decisions regarding the need for surgery during  the period of infectivity should be made by senior clinicians.</a:t>
            </a:r>
          </a:p>
          <a:p>
            <a:r>
              <a:rPr lang="en-IE" dirty="0"/>
              <a:t>Patient should be anaesthetised and recovered in the operating room</a:t>
            </a:r>
          </a:p>
          <a:p>
            <a:r>
              <a:rPr lang="en-IE" dirty="0"/>
              <a:t>Staff should wear appropriate PPE</a:t>
            </a:r>
          </a:p>
          <a:p>
            <a:r>
              <a:rPr lang="en-IE" dirty="0"/>
              <a:t>Disposable anaesthetic equipment should be used where possible</a:t>
            </a:r>
          </a:p>
          <a:p>
            <a:r>
              <a:rPr lang="en-IE" dirty="0"/>
              <a:t>The anaesthetic machine should be protected by a filter with </a:t>
            </a:r>
            <a:r>
              <a:rPr lang="en-IE" b="1" dirty="0"/>
              <a:t>viral efficiency of 99.99%</a:t>
            </a:r>
          </a:p>
          <a:p>
            <a:r>
              <a:rPr lang="en-IE" dirty="0"/>
              <a:t>Reusable anaesthetic equipment should be decontaminated as per manufacturer’s instructions</a:t>
            </a:r>
          </a:p>
          <a:p>
            <a:r>
              <a:rPr lang="en-IE" dirty="0"/>
              <a:t>Operation room should be cleaned and disinfected after use</a:t>
            </a:r>
          </a:p>
          <a:p>
            <a:r>
              <a:rPr lang="en-IE" b="1" dirty="0"/>
              <a:t>Operating room should not be used for 15 minutes after patient leaves </a:t>
            </a:r>
            <a:r>
              <a:rPr lang="en-IE" dirty="0"/>
              <a:t>(based on a conventional ventilation system with 20 air changes per hour)</a:t>
            </a:r>
          </a:p>
        </p:txBody>
      </p:sp>
      <p:pic>
        <p:nvPicPr>
          <p:cNvPr id="4" name="Obraz 3" descr="zF5BmTmeAgFonjDELDNZkZ-970-80.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12360" y="476672"/>
            <a:ext cx="1059551" cy="879070"/>
          </a:xfrm>
          <a:prstGeom prst="rect">
            <a:avLst/>
          </a:prstGeom>
        </p:spPr>
      </p:pic>
    </p:spTree>
    <p:extLst>
      <p:ext uri="{BB962C8B-B14F-4D97-AF65-F5344CB8AC3E}">
        <p14:creationId xmlns:p14="http://schemas.microsoft.com/office/powerpoint/2010/main" xmlns="" val="2469137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B5B0058-AF13-4859-B429-4EDDE2A26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11016CFA-577D-4A47-B6C2-960F1548D36E}"/>
              </a:ext>
            </a:extLst>
          </p:cNvPr>
          <p:cNvSpPr>
            <a:spLocks noGrp="1"/>
          </p:cNvSpPr>
          <p:nvPr>
            <p:ph type="title"/>
          </p:nvPr>
        </p:nvSpPr>
        <p:spPr>
          <a:xfrm>
            <a:off x="681340" y="1360481"/>
            <a:ext cx="3454005" cy="2387600"/>
          </a:xfrm>
        </p:spPr>
        <p:txBody>
          <a:bodyPr vert="horz" lIns="91440" tIns="45720" rIns="91440" bIns="45720" rtlCol="0" anchor="b">
            <a:normAutofit/>
          </a:bodyPr>
          <a:lstStyle/>
          <a:p>
            <a:pPr>
              <a:lnSpc>
                <a:spcPct val="90000"/>
              </a:lnSpc>
            </a:pPr>
            <a:r>
              <a:rPr lang="en-US" sz="4400" dirty="0" smtClean="0">
                <a:solidFill>
                  <a:schemeClr val="bg1"/>
                </a:solidFill>
              </a:rPr>
              <a:t>Treatment</a:t>
            </a:r>
            <a:endParaRPr lang="en-US" sz="4400" dirty="0">
              <a:solidFill>
                <a:schemeClr val="bg1"/>
              </a:solidFill>
            </a:endParaRPr>
          </a:p>
        </p:txBody>
      </p:sp>
      <p:pic>
        <p:nvPicPr>
          <p:cNvPr id="4" name="Obraz 3" descr="zF5BmTmeAgFonjDELDNZkZ-970-80.jpg">
            <a:extLst>
              <a:ext uri="{FF2B5EF4-FFF2-40B4-BE49-F238E27FC236}">
                <a16:creationId xmlns="" xmlns:a16="http://schemas.microsoft.com/office/drawing/2014/main" id="{4A9DCE38-A735-44E2-B2A6-632FD7CD32C5}"/>
              </a:ext>
            </a:extLst>
          </p:cNvPr>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 xmlns:a16="http://schemas.microsoft.com/office/drawing/2014/main" id="{D84C2E9E-0B5D-4B5F-9A1F-70EBDCE390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00703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cstate="print"/>
          <a:srcRect l="28641" t="24293" r="6982" b="34988"/>
          <a:stretch>
            <a:fillRect/>
          </a:stretch>
        </p:blipFill>
        <p:spPr bwMode="auto">
          <a:xfrm>
            <a:off x="755576" y="548680"/>
            <a:ext cx="7848872" cy="3816424"/>
          </a:xfrm>
          <a:prstGeom prst="rect">
            <a:avLst/>
          </a:prstGeom>
          <a:noFill/>
          <a:ln w="9525">
            <a:noFill/>
            <a:miter lim="800000"/>
            <a:headEnd/>
            <a:tailEnd/>
          </a:ln>
        </p:spPr>
      </p:pic>
      <p:pic>
        <p:nvPicPr>
          <p:cNvPr id="145411" name="Picture 3"/>
          <p:cNvPicPr>
            <a:picLocks noChangeAspect="1" noChangeArrowheads="1"/>
          </p:cNvPicPr>
          <p:nvPr/>
        </p:nvPicPr>
        <p:blipFill>
          <a:blip r:embed="rId4" cstate="print"/>
          <a:srcRect l="28147" t="49232" r="5704" b="38476"/>
          <a:stretch>
            <a:fillRect/>
          </a:stretch>
        </p:blipFill>
        <p:spPr bwMode="auto">
          <a:xfrm>
            <a:off x="251520" y="4869160"/>
            <a:ext cx="8713984" cy="124485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20-03-05 at 19.02.0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260648"/>
            <a:ext cx="9144000" cy="6597352"/>
          </a:xfrm>
          <a:prstGeom prst="rect">
            <a:avLst/>
          </a:prstGeom>
        </p:spPr>
      </p:pic>
    </p:spTree>
    <p:extLst>
      <p:ext uri="{BB962C8B-B14F-4D97-AF65-F5344CB8AC3E}">
        <p14:creationId xmlns:p14="http://schemas.microsoft.com/office/powerpoint/2010/main" xmlns="" val="2521093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ejm.org/na101/home/literatum/publisher/mms/journals/content/nejm/0/nejm.ahead-of-print/nejmoa2001282/20200318-01/images/img_xlarge/nejmoa2001282_f2.jpeg"/>
          <p:cNvPicPr>
            <a:picLocks noChangeAspect="1" noChangeArrowheads="1"/>
          </p:cNvPicPr>
          <p:nvPr/>
        </p:nvPicPr>
        <p:blipFill>
          <a:blip r:embed="rId3" cstate="print"/>
          <a:srcRect/>
          <a:stretch>
            <a:fillRect/>
          </a:stretch>
        </p:blipFill>
        <p:spPr bwMode="auto">
          <a:xfrm>
            <a:off x="2123728" y="548680"/>
            <a:ext cx="4824536" cy="3666647"/>
          </a:xfrm>
          <a:prstGeom prst="rect">
            <a:avLst/>
          </a:prstGeom>
          <a:noFill/>
        </p:spPr>
      </p:pic>
      <p:pic>
        <p:nvPicPr>
          <p:cNvPr id="1028" name="Picture 4" descr="https://www.nejm.org/na101/home/literatum/publisher/mms/journals/content/nejm/0/nejm.ahead-of-print/nejmoa2001282/20200318-01/images/img_xlarge/nejmoa2001282_t3.jpeg"/>
          <p:cNvPicPr>
            <a:picLocks noChangeAspect="1" noChangeArrowheads="1"/>
          </p:cNvPicPr>
          <p:nvPr/>
        </p:nvPicPr>
        <p:blipFill>
          <a:blip r:embed="rId4" cstate="print"/>
          <a:srcRect b="83060"/>
          <a:stretch>
            <a:fillRect/>
          </a:stretch>
        </p:blipFill>
        <p:spPr bwMode="auto">
          <a:xfrm>
            <a:off x="755576" y="4437112"/>
            <a:ext cx="7560840" cy="18002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DE1FDD-BAF9-704F-9C31-03038CB0EDFD}"/>
              </a:ext>
            </a:extLst>
          </p:cNvPr>
          <p:cNvSpPr>
            <a:spLocks noGrp="1"/>
          </p:cNvSpPr>
          <p:nvPr>
            <p:ph type="title"/>
          </p:nvPr>
        </p:nvSpPr>
        <p:spPr>
          <a:xfrm>
            <a:off x="1447800" y="892856"/>
            <a:ext cx="6134100" cy="665692"/>
          </a:xfrm>
        </p:spPr>
        <p:txBody>
          <a:bodyPr>
            <a:normAutofit fontScale="90000"/>
          </a:bodyPr>
          <a:lstStyle/>
          <a:p>
            <a:r>
              <a:rPr lang="en-IE" sz="4100" b="1" dirty="0"/>
              <a:t>Current Clinical Trials / Studies</a:t>
            </a:r>
            <a:r>
              <a:rPr lang="en-IE" b="1" dirty="0"/>
              <a:t/>
            </a:r>
            <a:br>
              <a:rPr lang="en-IE" b="1" dirty="0"/>
            </a:br>
            <a:endParaRPr lang="en-US" dirty="0"/>
          </a:p>
        </p:txBody>
      </p:sp>
      <p:sp>
        <p:nvSpPr>
          <p:cNvPr id="3" name="Content Placeholder 2">
            <a:extLst>
              <a:ext uri="{FF2B5EF4-FFF2-40B4-BE49-F238E27FC236}">
                <a16:creationId xmlns:a16="http://schemas.microsoft.com/office/drawing/2014/main" xmlns="" id="{B9B9711A-3FB1-914A-AE77-23E9508455DE}"/>
              </a:ext>
            </a:extLst>
          </p:cNvPr>
          <p:cNvSpPr>
            <a:spLocks noGrp="1"/>
          </p:cNvSpPr>
          <p:nvPr>
            <p:ph idx="1"/>
          </p:nvPr>
        </p:nvSpPr>
        <p:spPr>
          <a:xfrm>
            <a:off x="762000" y="2221467"/>
            <a:ext cx="7848600" cy="4572000"/>
          </a:xfrm>
        </p:spPr>
        <p:txBody>
          <a:bodyPr>
            <a:normAutofit/>
          </a:bodyPr>
          <a:lstStyle/>
          <a:p>
            <a:r>
              <a:rPr lang="en-IE" altLang="en-US" sz="2700" b="1" dirty="0">
                <a:ea typeface="Calibri" pitchFamily="34" charset="0"/>
                <a:cs typeface="Calibri" pitchFamily="34" charset="0"/>
              </a:rPr>
              <a:t>WHO SOLIDARITY TRIAL</a:t>
            </a:r>
          </a:p>
          <a:p>
            <a:r>
              <a:rPr lang="en-IE" altLang="en-US" sz="2700" b="1" dirty="0">
                <a:ea typeface="Calibri" pitchFamily="34" charset="0"/>
                <a:cs typeface="Calibri" pitchFamily="34" charset="0"/>
              </a:rPr>
              <a:t>REMAP CAP</a:t>
            </a:r>
          </a:p>
          <a:p>
            <a:r>
              <a:rPr lang="en-US" sz="2700" b="1" dirty="0"/>
              <a:t>SPRINT-SARI/ISARIC</a:t>
            </a:r>
          </a:p>
          <a:p>
            <a:r>
              <a:rPr lang="en-IE" sz="2700" b="1" dirty="0"/>
              <a:t>APPROVE-CARE</a:t>
            </a:r>
          </a:p>
          <a:p>
            <a:r>
              <a:rPr lang="en-IE" sz="2700" b="1" dirty="0"/>
              <a:t> RECOVERY </a:t>
            </a:r>
          </a:p>
          <a:p>
            <a:r>
              <a:rPr lang="en-IE" sz="2700" b="1" dirty="0"/>
              <a:t> CORONACION </a:t>
            </a:r>
          </a:p>
          <a:p>
            <a:pPr marL="0" indent="0">
              <a:buNone/>
            </a:pPr>
            <a:endParaRPr lang="en-IE" b="1" dirty="0"/>
          </a:p>
          <a:p>
            <a:endParaRPr lang="en-IE" altLang="en-US" dirty="0">
              <a:latin typeface="Arial" pitchFamily="34" charset="0"/>
              <a:cs typeface="Arial" pitchFamily="34" charset="0"/>
            </a:endParaRPr>
          </a:p>
          <a:p>
            <a:endParaRPr lang="en-IE" altLang="en-US" dirty="0">
              <a:latin typeface="Arial" pitchFamily="34" charset="0"/>
              <a:cs typeface="Arial" pitchFamily="34" charset="0"/>
            </a:endParaRPr>
          </a:p>
          <a:p>
            <a:endParaRPr lang="en-US" dirty="0"/>
          </a:p>
        </p:txBody>
      </p:sp>
      <p:pic>
        <p:nvPicPr>
          <p:cNvPr id="4" name="Picture 2" descr="C:\Users\ciarahhughes\Desktop\COVID-19\LOGOS\COVID-19-IPC-Logo.jpg">
            <a:extLst>
              <a:ext uri="{FF2B5EF4-FFF2-40B4-BE49-F238E27FC236}">
                <a16:creationId xmlns:a16="http://schemas.microsoft.com/office/drawing/2014/main" xmlns="" id="{044A20F9-95FD-4C45-961E-55FBED3A5BE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536" y="330200"/>
            <a:ext cx="886364" cy="118181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7">
            <a:extLst>
              <a:ext uri="{FF2B5EF4-FFF2-40B4-BE49-F238E27FC236}">
                <a16:creationId xmlns:a16="http://schemas.microsoft.com/office/drawing/2014/main" xmlns="" id="{50F8B372-DC04-454A-8AE4-1826F508CCED}"/>
              </a:ext>
            </a:extLst>
          </p:cNvPr>
          <p:cNvPicPr>
            <a:picLocks noChangeAspect="1"/>
          </p:cNvPicPr>
          <p:nvPr/>
        </p:nvPicPr>
        <p:blipFill>
          <a:blip r:embed="rId3" cstate="print"/>
          <a:srcRect/>
          <a:stretch>
            <a:fillRect/>
          </a:stretch>
        </p:blipFill>
        <p:spPr>
          <a:xfrm>
            <a:off x="8191500" y="127000"/>
            <a:ext cx="742654" cy="1098702"/>
          </a:xfrm>
          <a:prstGeom prst="rect">
            <a:avLst/>
          </a:prstGeom>
          <a:solidFill>
            <a:srgbClr val="257969"/>
          </a:solidFill>
        </p:spPr>
      </p:pic>
      <p:sp>
        <p:nvSpPr>
          <p:cNvPr id="6" name="TextBox 5"/>
          <p:cNvSpPr txBox="1"/>
          <p:nvPr/>
        </p:nvSpPr>
        <p:spPr>
          <a:xfrm>
            <a:off x="4644008" y="1916832"/>
            <a:ext cx="4067027" cy="4268245"/>
          </a:xfrm>
          <a:prstGeom prst="rect">
            <a:avLst/>
          </a:prstGeom>
          <a:noFill/>
        </p:spPr>
        <p:txBody>
          <a:bodyPr wrap="square" lIns="51206" tIns="25603" rIns="51206" bIns="25603" rtlCol="0">
            <a:spAutoFit/>
          </a:bodyPr>
          <a:lstStyle/>
          <a:p>
            <a:pPr algn="ctr"/>
            <a:r>
              <a:rPr lang="en-IE" sz="3200" b="1" i="1" dirty="0">
                <a:solidFill>
                  <a:srgbClr val="00B0F0"/>
                </a:solidFill>
              </a:rPr>
              <a:t>The administration of any antivirals must be by direction of Infectious Disease / Consultant Microbiologist and ideally within a clinical trial</a:t>
            </a:r>
          </a:p>
          <a:p>
            <a:endParaRPr lang="en-IE" dirty="0"/>
          </a:p>
        </p:txBody>
      </p:sp>
    </p:spTree>
    <p:extLst>
      <p:ext uri="{BB962C8B-B14F-4D97-AF65-F5344CB8AC3E}">
        <p14:creationId xmlns:p14="http://schemas.microsoft.com/office/powerpoint/2010/main" xmlns="" val="4292306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l="2362" t="30269" r="3729" b="20267"/>
          <a:stretch>
            <a:fillRect/>
          </a:stretch>
        </p:blipFill>
        <p:spPr bwMode="auto">
          <a:xfrm>
            <a:off x="611560" y="1556792"/>
            <a:ext cx="7992888" cy="3368072"/>
          </a:xfrm>
          <a:prstGeom prst="rect">
            <a:avLst/>
          </a:prstGeom>
          <a:noFill/>
          <a:ln w="9525">
            <a:noFill/>
            <a:miter lim="800000"/>
            <a:headEnd/>
            <a:tailEnd/>
          </a:ln>
        </p:spPr>
      </p:pic>
      <p:pic>
        <p:nvPicPr>
          <p:cNvPr id="3" name="Obraz 3" descr="zF5BmTmeAgFonjDELDNZkZ-970-80.jpg">
            <a:extLst>
              <a:ext uri="{FF2B5EF4-FFF2-40B4-BE49-F238E27FC236}">
                <a16:creationId xmlns="" xmlns:a16="http://schemas.microsoft.com/office/drawing/2014/main" id="{7D8A9F42-5186-47CB-A732-5FB25427C99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68344" y="260648"/>
            <a:ext cx="1246007" cy="1033765"/>
          </a:xfrm>
          <a:prstGeom prst="rect">
            <a:avLst/>
          </a:prstGeom>
        </p:spPr>
      </p:pic>
    </p:spTree>
    <p:extLst>
      <p:ext uri="{BB962C8B-B14F-4D97-AF65-F5344CB8AC3E}">
        <p14:creationId xmlns:p14="http://schemas.microsoft.com/office/powerpoint/2010/main" xmlns="" val="3620166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l="2953" t="17719" r="6092" b="26911"/>
          <a:stretch>
            <a:fillRect/>
          </a:stretch>
        </p:blipFill>
        <p:spPr bwMode="auto">
          <a:xfrm>
            <a:off x="323528" y="1772816"/>
            <a:ext cx="8568952" cy="4173191"/>
          </a:xfrm>
          <a:prstGeom prst="rect">
            <a:avLst/>
          </a:prstGeom>
          <a:noFill/>
          <a:ln w="9525">
            <a:noFill/>
            <a:miter lim="800000"/>
            <a:headEnd/>
            <a:tailEnd/>
          </a:ln>
        </p:spPr>
      </p:pic>
      <p:pic>
        <p:nvPicPr>
          <p:cNvPr id="3" name="Obraz 3" descr="zF5BmTmeAgFonjDELDNZkZ-970-80.jpg">
            <a:extLst>
              <a:ext uri="{FF2B5EF4-FFF2-40B4-BE49-F238E27FC236}">
                <a16:creationId xmlns="" xmlns:a16="http://schemas.microsoft.com/office/drawing/2014/main" id="{80353A17-F01A-4044-94DD-34DAE46C7F4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68344" y="332656"/>
            <a:ext cx="1246007" cy="1033765"/>
          </a:xfrm>
          <a:prstGeom prst="rect">
            <a:avLst/>
          </a:prstGeom>
        </p:spPr>
      </p:pic>
    </p:spTree>
    <p:extLst>
      <p:ext uri="{BB962C8B-B14F-4D97-AF65-F5344CB8AC3E}">
        <p14:creationId xmlns:p14="http://schemas.microsoft.com/office/powerpoint/2010/main" xmlns="" val="928524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3" descr="zF5BmTmeAgFonjDELDNZkZ-970-80.jpg">
            <a:extLst>
              <a:ext uri="{FF2B5EF4-FFF2-40B4-BE49-F238E27FC236}">
                <a16:creationId xmlns="" xmlns:a16="http://schemas.microsoft.com/office/drawing/2014/main" id="{0D66EA81-9EAD-433B-897C-A77116D6037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68344" y="260648"/>
            <a:ext cx="1246007" cy="1033765"/>
          </a:xfrm>
          <a:prstGeom prst="rect">
            <a:avLst/>
          </a:prstGeom>
        </p:spPr>
      </p:pic>
      <p:sp>
        <p:nvSpPr>
          <p:cNvPr id="4" name="Title 3"/>
          <p:cNvSpPr>
            <a:spLocks noGrp="1"/>
          </p:cNvSpPr>
          <p:nvPr>
            <p:ph type="title"/>
          </p:nvPr>
        </p:nvSpPr>
        <p:spPr/>
        <p:txBody>
          <a:bodyPr/>
          <a:lstStyle/>
          <a:p>
            <a:r>
              <a:rPr lang="en-IE" dirty="0" smtClean="0"/>
              <a:t>Bacterial infections</a:t>
            </a:r>
            <a:endParaRPr lang="en-IE" dirty="0"/>
          </a:p>
        </p:txBody>
      </p:sp>
      <p:sp>
        <p:nvSpPr>
          <p:cNvPr id="5" name="Content Placeholder 4"/>
          <p:cNvSpPr>
            <a:spLocks noGrp="1"/>
          </p:cNvSpPr>
          <p:nvPr>
            <p:ph idx="1"/>
          </p:nvPr>
        </p:nvSpPr>
        <p:spPr/>
        <p:txBody>
          <a:bodyPr>
            <a:normAutofit fontScale="77500" lnSpcReduction="20000"/>
          </a:bodyPr>
          <a:lstStyle/>
          <a:p>
            <a:r>
              <a:rPr lang="en-IE" dirty="0" smtClean="0"/>
              <a:t>Bacterial infections co-infection may occur (although uncommon</a:t>
            </a:r>
            <a:r>
              <a:rPr lang="en-IE" dirty="0" smtClean="0"/>
              <a:t>)</a:t>
            </a:r>
          </a:p>
          <a:p>
            <a:r>
              <a:rPr lang="en-IE" dirty="0" err="1" smtClean="0"/>
              <a:t>Superinfection</a:t>
            </a:r>
            <a:r>
              <a:rPr lang="en-IE" dirty="0" smtClean="0"/>
              <a:t> </a:t>
            </a:r>
            <a:r>
              <a:rPr lang="en-IE" dirty="0" smtClean="0"/>
              <a:t>has been reported in up to 42% of </a:t>
            </a:r>
            <a:r>
              <a:rPr lang="en-IE" dirty="0" smtClean="0"/>
              <a:t>patients</a:t>
            </a:r>
          </a:p>
          <a:p>
            <a:r>
              <a:rPr lang="en-IE" dirty="0" smtClean="0"/>
              <a:t>Risk factors for </a:t>
            </a:r>
            <a:r>
              <a:rPr lang="en-IE" dirty="0" err="1" smtClean="0"/>
              <a:t>superinfection</a:t>
            </a:r>
            <a:r>
              <a:rPr lang="en-IE" dirty="0" smtClean="0"/>
              <a:t> include:</a:t>
            </a:r>
          </a:p>
          <a:p>
            <a:pPr lvl="1"/>
            <a:r>
              <a:rPr lang="en-IE" dirty="0" smtClean="0"/>
              <a:t>Age</a:t>
            </a:r>
          </a:p>
          <a:p>
            <a:pPr lvl="1"/>
            <a:r>
              <a:rPr lang="en-IE" dirty="0" smtClean="0"/>
              <a:t>Severity </a:t>
            </a:r>
            <a:r>
              <a:rPr lang="en-IE" dirty="0" smtClean="0"/>
              <a:t>of </a:t>
            </a:r>
            <a:r>
              <a:rPr lang="en-IE" dirty="0" smtClean="0"/>
              <a:t>disease</a:t>
            </a:r>
          </a:p>
          <a:p>
            <a:pPr lvl="1"/>
            <a:r>
              <a:rPr lang="en-IE" dirty="0" err="1" smtClean="0"/>
              <a:t>Glucocorticoids</a:t>
            </a:r>
            <a:endParaRPr lang="en-IE" dirty="0" smtClean="0"/>
          </a:p>
          <a:p>
            <a:pPr lvl="1"/>
            <a:r>
              <a:rPr lang="en-IE" dirty="0" smtClean="0"/>
              <a:t>Prophylactic antibiotics</a:t>
            </a:r>
          </a:p>
          <a:p>
            <a:pPr lvl="1"/>
            <a:r>
              <a:rPr lang="en-IE" dirty="0" smtClean="0"/>
              <a:t>Indwelling devices</a:t>
            </a:r>
          </a:p>
          <a:p>
            <a:pPr lvl="1"/>
            <a:r>
              <a:rPr lang="en-IE" dirty="0" smtClean="0"/>
              <a:t>Diabetes</a:t>
            </a:r>
          </a:p>
          <a:p>
            <a:r>
              <a:rPr lang="en-IE" b="1" dirty="0" smtClean="0"/>
              <a:t>There should be a low </a:t>
            </a:r>
            <a:r>
              <a:rPr lang="en-IE" b="1" dirty="0" smtClean="0"/>
              <a:t>threshold to obtain culture data in COVID-19 patients and </a:t>
            </a:r>
            <a:r>
              <a:rPr lang="en-IE" b="1" dirty="0" smtClean="0"/>
              <a:t>appropriate targeted </a:t>
            </a:r>
            <a:r>
              <a:rPr lang="en-IE" b="1" dirty="0" smtClean="0"/>
              <a:t>antibiotic therapy </a:t>
            </a:r>
            <a:r>
              <a:rPr lang="en-IE" b="1" dirty="0" smtClean="0"/>
              <a:t>should be used.</a:t>
            </a:r>
            <a:endParaRPr lang="en-GB" dirty="0" smtClean="0"/>
          </a:p>
          <a:p>
            <a:endParaRPr lang="en-IE" dirty="0"/>
          </a:p>
        </p:txBody>
      </p:sp>
    </p:spTree>
    <p:extLst>
      <p:ext uri="{BB962C8B-B14F-4D97-AF65-F5344CB8AC3E}">
        <p14:creationId xmlns:p14="http://schemas.microsoft.com/office/powerpoint/2010/main" xmlns="" val="332501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B5B0058-AF13-4859-B429-4EDDE2A26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256E6163-A82A-4B53-BAF2-E525933B9A56}"/>
              </a:ext>
            </a:extLst>
          </p:cNvPr>
          <p:cNvSpPr>
            <a:spLocks noGrp="1"/>
          </p:cNvSpPr>
          <p:nvPr>
            <p:ph type="title"/>
          </p:nvPr>
        </p:nvSpPr>
        <p:spPr>
          <a:xfrm>
            <a:off x="681340" y="1360481"/>
            <a:ext cx="3454005" cy="2387600"/>
          </a:xfrm>
        </p:spPr>
        <p:txBody>
          <a:bodyPr vert="horz" lIns="91440" tIns="45720" rIns="91440" bIns="45720" rtlCol="0" anchor="b">
            <a:normAutofit/>
          </a:bodyPr>
          <a:lstStyle/>
          <a:p>
            <a:pPr>
              <a:lnSpc>
                <a:spcPct val="90000"/>
              </a:lnSpc>
            </a:pPr>
            <a:r>
              <a:rPr lang="en-US" sz="4400">
                <a:solidFill>
                  <a:schemeClr val="bg1"/>
                </a:solidFill>
              </a:rPr>
              <a:t>Respiratory Support</a:t>
            </a:r>
          </a:p>
        </p:txBody>
      </p:sp>
      <p:pic>
        <p:nvPicPr>
          <p:cNvPr id="4" name="Obraz 3" descr="zF5BmTmeAgFonjDELDNZkZ-970-80.jpg">
            <a:extLst>
              <a:ext uri="{FF2B5EF4-FFF2-40B4-BE49-F238E27FC236}">
                <a16:creationId xmlns="" xmlns:a16="http://schemas.microsoft.com/office/drawing/2014/main" id="{16E35CA0-9211-41D0-A66F-BBB5C68FE744}"/>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 xmlns:a16="http://schemas.microsoft.com/office/drawing/2014/main" id="{D84C2E9E-0B5D-4B5F-9A1F-70EBDCE390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57133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721DB3-59E7-459A-8301-A1D4644656EB}"/>
              </a:ext>
            </a:extLst>
          </p:cNvPr>
          <p:cNvSpPr>
            <a:spLocks noGrp="1"/>
          </p:cNvSpPr>
          <p:nvPr>
            <p:ph type="title"/>
          </p:nvPr>
        </p:nvSpPr>
        <p:spPr/>
        <p:txBody>
          <a:bodyPr>
            <a:normAutofit/>
          </a:bodyPr>
          <a:lstStyle/>
          <a:p>
            <a:r>
              <a:rPr lang="en-IE" dirty="0"/>
              <a:t>Respiratory Support</a:t>
            </a:r>
            <a:endParaRPr lang="en-GB" dirty="0"/>
          </a:p>
        </p:txBody>
      </p:sp>
      <p:sp>
        <p:nvSpPr>
          <p:cNvPr id="3" name="Content Placeholder 2">
            <a:extLst>
              <a:ext uri="{FF2B5EF4-FFF2-40B4-BE49-F238E27FC236}">
                <a16:creationId xmlns="" xmlns:a16="http://schemas.microsoft.com/office/drawing/2014/main" id="{F9440DF4-3EFE-429D-A144-18B82BD6D0A9}"/>
              </a:ext>
            </a:extLst>
          </p:cNvPr>
          <p:cNvSpPr>
            <a:spLocks noGrp="1"/>
          </p:cNvSpPr>
          <p:nvPr>
            <p:ph idx="1"/>
          </p:nvPr>
        </p:nvSpPr>
        <p:spPr>
          <a:xfrm>
            <a:off x="457200" y="1600200"/>
            <a:ext cx="7283152" cy="4525963"/>
          </a:xfrm>
        </p:spPr>
        <p:txBody>
          <a:bodyPr>
            <a:normAutofit fontScale="85000" lnSpcReduction="20000"/>
          </a:bodyPr>
          <a:lstStyle/>
          <a:p>
            <a:r>
              <a:rPr lang="en-IE" dirty="0" smtClean="0"/>
              <a:t>Helmet/Mask CPAP/HFNC </a:t>
            </a:r>
            <a:r>
              <a:rPr lang="en-IE" dirty="0"/>
              <a:t>not contraindicated but </a:t>
            </a:r>
            <a:r>
              <a:rPr lang="en-IE" dirty="0" smtClean="0"/>
              <a:t>result </a:t>
            </a:r>
            <a:r>
              <a:rPr lang="en-IE" dirty="0"/>
              <a:t>in aerosol production-should be delivered in a negative pressure isolation </a:t>
            </a:r>
            <a:r>
              <a:rPr lang="en-IE" dirty="0" smtClean="0"/>
              <a:t>room</a:t>
            </a:r>
            <a:endParaRPr lang="en-IE" dirty="0"/>
          </a:p>
          <a:p>
            <a:r>
              <a:rPr lang="en-IE" dirty="0"/>
              <a:t>Most patients will have type I </a:t>
            </a:r>
            <a:r>
              <a:rPr lang="en-IE" dirty="0" err="1"/>
              <a:t>resp</a:t>
            </a:r>
            <a:r>
              <a:rPr lang="en-IE" dirty="0"/>
              <a:t> failure but require higher levels of CPAP than can be delivered with HFNC</a:t>
            </a:r>
          </a:p>
          <a:p>
            <a:r>
              <a:rPr lang="en-IE" dirty="0"/>
              <a:t>Helmet CPAP may be the best </a:t>
            </a:r>
            <a:r>
              <a:rPr lang="en-IE" dirty="0" smtClean="0"/>
              <a:t>NIV </a:t>
            </a:r>
            <a:r>
              <a:rPr lang="en-IE" dirty="0"/>
              <a:t>option where </a:t>
            </a:r>
            <a:r>
              <a:rPr lang="en-IE" dirty="0" smtClean="0"/>
              <a:t>available (lower risk of aerosol/droplet spread)</a:t>
            </a:r>
            <a:endParaRPr lang="en-IE" dirty="0"/>
          </a:p>
          <a:p>
            <a:r>
              <a:rPr lang="en-IE" dirty="0"/>
              <a:t>Full face mask NIV </a:t>
            </a:r>
            <a:r>
              <a:rPr lang="en-IE" dirty="0" smtClean="0"/>
              <a:t>can be used</a:t>
            </a:r>
            <a:endParaRPr lang="en-IE" dirty="0"/>
          </a:p>
          <a:p>
            <a:r>
              <a:rPr lang="en-IE" dirty="0"/>
              <a:t>The rate of failure of NIV with COVID-19 is high</a:t>
            </a:r>
          </a:p>
          <a:p>
            <a:r>
              <a:rPr lang="en-IE" dirty="0"/>
              <a:t>In general </a:t>
            </a:r>
            <a:r>
              <a:rPr lang="en-IE" dirty="0" smtClean="0"/>
              <a:t>early</a:t>
            </a:r>
            <a:r>
              <a:rPr lang="en-IE" dirty="0" smtClean="0"/>
              <a:t> </a:t>
            </a:r>
            <a:r>
              <a:rPr lang="en-IE" dirty="0"/>
              <a:t>IPPV </a:t>
            </a:r>
            <a:r>
              <a:rPr lang="en-IE" dirty="0" smtClean="0"/>
              <a:t>in deteriorating patients is </a:t>
            </a:r>
            <a:r>
              <a:rPr lang="en-IE" dirty="0"/>
              <a:t>encouraged</a:t>
            </a:r>
            <a:endParaRPr lang="en-GB" dirty="0"/>
          </a:p>
        </p:txBody>
      </p:sp>
      <p:pic>
        <p:nvPicPr>
          <p:cNvPr id="4" name="Obraz 3" descr="zF5BmTmeAgFonjDELDNZkZ-970-80.jpg">
            <a:extLst>
              <a:ext uri="{FF2B5EF4-FFF2-40B4-BE49-F238E27FC236}">
                <a16:creationId xmlns="" xmlns:a16="http://schemas.microsoft.com/office/drawing/2014/main" id="{9E261A91-871B-4B6F-BD68-8DDBD6156317}"/>
              </a:ext>
            </a:extLst>
          </p:cNvPr>
          <p:cNvPicPr>
            <a:picLocks noChangeAspect="1"/>
          </p:cNvPicPr>
          <p:nvPr/>
        </p:nvPicPr>
        <p:blipFill rotWithShape="1">
          <a:blip r:embed="rId3" cstate="print">
            <a:alphaModFix/>
            <a:extLst>
              <a:ext uri="{28A0092B-C50C-407E-A947-70E740481C1C}">
                <a14:useLocalDpi xmlns:a14="http://schemas.microsoft.com/office/drawing/2010/main" xmlns="" val="0"/>
              </a:ext>
            </a:extLst>
          </a:blip>
          <a:srcRect l="2589" r="19673" b="1"/>
          <a:stretch/>
        </p:blipFill>
        <p:spPr>
          <a:xfrm>
            <a:off x="7380312" y="332656"/>
            <a:ext cx="1141075" cy="1219597"/>
          </a:xfrm>
          <a:prstGeom prst="rect">
            <a:avLst/>
          </a:prstGeom>
        </p:spPr>
      </p:pic>
      <p:pic>
        <p:nvPicPr>
          <p:cNvPr id="1026" name="Picture 2" descr="Image result for Helmet CPAP">
            <a:extLst>
              <a:ext uri="{FF2B5EF4-FFF2-40B4-BE49-F238E27FC236}">
                <a16:creationId xmlns="" xmlns:a16="http://schemas.microsoft.com/office/drawing/2014/main" id="{D5E3DF06-8163-4B89-8461-7FEBBE13B88C}"/>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2742" r="14591"/>
          <a:stretch/>
        </p:blipFill>
        <p:spPr bwMode="auto">
          <a:xfrm>
            <a:off x="7740352" y="2924944"/>
            <a:ext cx="1027188" cy="127218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http://emsairway.com/wp-content/uploads/sites/205/2020/02/final5901-edit-1024x683.jpg"/>
          <p:cNvPicPr>
            <a:picLocks noChangeAspect="1" noChangeArrowheads="1"/>
          </p:cNvPicPr>
          <p:nvPr/>
        </p:nvPicPr>
        <p:blipFill>
          <a:blip r:embed="rId5" cstate="print"/>
          <a:srcRect l="59424" t="50916" r="17385" b="10344"/>
          <a:stretch>
            <a:fillRect/>
          </a:stretch>
        </p:blipFill>
        <p:spPr bwMode="auto">
          <a:xfrm>
            <a:off x="7740352" y="1628800"/>
            <a:ext cx="1037633" cy="1156127"/>
          </a:xfrm>
          <a:prstGeom prst="rect">
            <a:avLst/>
          </a:prstGeom>
          <a:noFill/>
        </p:spPr>
      </p:pic>
      <p:pic>
        <p:nvPicPr>
          <p:cNvPr id="7" name="Picture 2" descr="Fisher &amp; Paykel Vitera Full Face CPAP Mask With Headgear"/>
          <p:cNvPicPr>
            <a:picLocks noChangeAspect="1" noChangeArrowheads="1"/>
          </p:cNvPicPr>
          <p:nvPr/>
        </p:nvPicPr>
        <p:blipFill>
          <a:blip r:embed="rId6" cstate="print"/>
          <a:srcRect l="9784" r="7050"/>
          <a:stretch>
            <a:fillRect/>
          </a:stretch>
        </p:blipFill>
        <p:spPr bwMode="auto">
          <a:xfrm>
            <a:off x="7740352" y="4293096"/>
            <a:ext cx="1020593" cy="1224136"/>
          </a:xfrm>
          <a:prstGeom prst="rect">
            <a:avLst/>
          </a:prstGeom>
          <a:noFill/>
        </p:spPr>
      </p:pic>
      <p:pic>
        <p:nvPicPr>
          <p:cNvPr id="8" name="Picture 6" descr="https://www.theexpertinstitute.com/wp-content/uploads/2014/06/intubation-2.jpg"/>
          <p:cNvPicPr>
            <a:picLocks noChangeAspect="1" noChangeArrowheads="1"/>
          </p:cNvPicPr>
          <p:nvPr/>
        </p:nvPicPr>
        <p:blipFill>
          <a:blip r:embed="rId7" cstate="print"/>
          <a:srcRect r="49601" b="11829"/>
          <a:stretch>
            <a:fillRect/>
          </a:stretch>
        </p:blipFill>
        <p:spPr bwMode="auto">
          <a:xfrm>
            <a:off x="7812360" y="5711628"/>
            <a:ext cx="936104" cy="1146372"/>
          </a:xfrm>
          <a:prstGeom prst="rect">
            <a:avLst/>
          </a:prstGeom>
          <a:noFill/>
        </p:spPr>
      </p:pic>
    </p:spTree>
    <p:extLst>
      <p:ext uri="{BB962C8B-B14F-4D97-AF65-F5344CB8AC3E}">
        <p14:creationId xmlns:p14="http://schemas.microsoft.com/office/powerpoint/2010/main" xmlns="" val="1611775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t="17059" b="17235"/>
          <a:stretch>
            <a:fillRect/>
          </a:stretch>
        </p:blipFill>
        <p:spPr bwMode="auto">
          <a:xfrm>
            <a:off x="1043608" y="1988840"/>
            <a:ext cx="7151440" cy="3759147"/>
          </a:xfrm>
          <a:prstGeom prst="rect">
            <a:avLst/>
          </a:prstGeom>
          <a:noFill/>
          <a:ln w="9525">
            <a:noFill/>
            <a:miter lim="800000"/>
            <a:headEnd/>
            <a:tailEnd/>
          </a:ln>
        </p:spPr>
      </p:pic>
      <p:pic>
        <p:nvPicPr>
          <p:cNvPr id="3" name="Obraz 3" descr="zF5BmTmeAgFonjDELDNZkZ-970-80.jpg">
            <a:extLst>
              <a:ext uri="{FF2B5EF4-FFF2-40B4-BE49-F238E27FC236}">
                <a16:creationId xmlns="" xmlns:a16="http://schemas.microsoft.com/office/drawing/2014/main" id="{2824472B-5AB1-4952-A4ED-0A7A96B52F2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68344" y="260648"/>
            <a:ext cx="1246007" cy="1033765"/>
          </a:xfrm>
          <a:prstGeom prst="rect">
            <a:avLst/>
          </a:prstGeom>
        </p:spPr>
      </p:pic>
    </p:spTree>
    <p:extLst>
      <p:ext uri="{BB962C8B-B14F-4D97-AF65-F5344CB8AC3E}">
        <p14:creationId xmlns:p14="http://schemas.microsoft.com/office/powerpoint/2010/main" xmlns="" val="1785351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F5B4FE-70A9-4735-B2BE-DB76F86E93C2}"/>
              </a:ext>
            </a:extLst>
          </p:cNvPr>
          <p:cNvSpPr>
            <a:spLocks noGrp="1"/>
          </p:cNvSpPr>
          <p:nvPr>
            <p:ph type="title"/>
          </p:nvPr>
        </p:nvSpPr>
        <p:spPr/>
        <p:txBody>
          <a:bodyPr/>
          <a:lstStyle/>
          <a:p>
            <a:r>
              <a:rPr lang="en-IE" dirty="0"/>
              <a:t>Mechanical ventilation</a:t>
            </a:r>
            <a:endParaRPr lang="en-GB" dirty="0"/>
          </a:p>
        </p:txBody>
      </p:sp>
      <p:sp>
        <p:nvSpPr>
          <p:cNvPr id="3" name="Content Placeholder 2">
            <a:extLst>
              <a:ext uri="{FF2B5EF4-FFF2-40B4-BE49-F238E27FC236}">
                <a16:creationId xmlns="" xmlns:a16="http://schemas.microsoft.com/office/drawing/2014/main" id="{84015239-75E8-45B3-9235-2C7B747342EA}"/>
              </a:ext>
            </a:extLst>
          </p:cNvPr>
          <p:cNvSpPr>
            <a:spLocks noGrp="1"/>
          </p:cNvSpPr>
          <p:nvPr>
            <p:ph idx="1"/>
          </p:nvPr>
        </p:nvSpPr>
        <p:spPr>
          <a:xfrm>
            <a:off x="457200" y="1600201"/>
            <a:ext cx="8229600" cy="4421088"/>
          </a:xfrm>
        </p:spPr>
        <p:txBody>
          <a:bodyPr>
            <a:normAutofit lnSpcReduction="10000"/>
          </a:bodyPr>
          <a:lstStyle/>
          <a:p>
            <a:r>
              <a:rPr lang="en-IE" dirty="0"/>
              <a:t>Standard protective ventilation</a:t>
            </a:r>
          </a:p>
          <a:p>
            <a:pPr lvl="1"/>
            <a:r>
              <a:rPr lang="en-IE" dirty="0"/>
              <a:t>Tidal Volume 4-8 </a:t>
            </a:r>
            <a:r>
              <a:rPr lang="en-IE" dirty="0" err="1"/>
              <a:t>mls</a:t>
            </a:r>
            <a:r>
              <a:rPr lang="en-IE" dirty="0"/>
              <a:t>/kg IBW</a:t>
            </a:r>
          </a:p>
          <a:p>
            <a:pPr lvl="1"/>
            <a:r>
              <a:rPr lang="en-IE" dirty="0"/>
              <a:t>Plateau pressure &lt; 30 cm H2O</a:t>
            </a:r>
          </a:p>
          <a:p>
            <a:pPr lvl="1"/>
            <a:r>
              <a:rPr lang="en-IE" dirty="0"/>
              <a:t>Driving Pressure &lt; 15 cm H2O</a:t>
            </a:r>
          </a:p>
          <a:p>
            <a:pPr lvl="1"/>
            <a:r>
              <a:rPr lang="en-IE" dirty="0"/>
              <a:t>Early NDMR if indicated</a:t>
            </a:r>
          </a:p>
          <a:p>
            <a:pPr lvl="1"/>
            <a:r>
              <a:rPr lang="en-IE" dirty="0"/>
              <a:t>Appropriate PEEP</a:t>
            </a:r>
          </a:p>
          <a:p>
            <a:pPr lvl="1"/>
            <a:r>
              <a:rPr lang="en-IE" dirty="0"/>
              <a:t>Care with Recruitment </a:t>
            </a:r>
            <a:r>
              <a:rPr lang="en-IE" dirty="0" err="1"/>
              <a:t>manoevrers</a:t>
            </a:r>
            <a:endParaRPr lang="en-IE" dirty="0"/>
          </a:p>
          <a:p>
            <a:pPr lvl="1"/>
            <a:r>
              <a:rPr lang="en-IE" dirty="0"/>
              <a:t>Prone Ventilation if indicated</a:t>
            </a:r>
          </a:p>
          <a:p>
            <a:pPr lvl="1"/>
            <a:r>
              <a:rPr lang="en-IE" dirty="0"/>
              <a:t>Daily CXR may not be </a:t>
            </a:r>
            <a:r>
              <a:rPr lang="en-IE" dirty="0" err="1"/>
              <a:t>neccessary</a:t>
            </a:r>
            <a:endParaRPr lang="en-IE" dirty="0"/>
          </a:p>
          <a:p>
            <a:pPr lvl="2"/>
            <a:endParaRPr lang="en-IE" dirty="0"/>
          </a:p>
        </p:txBody>
      </p:sp>
      <p:pic>
        <p:nvPicPr>
          <p:cNvPr id="4" name="Obraz 3" descr="zF5BmTmeAgFonjDELDNZkZ-970-80.jpg">
            <a:extLst>
              <a:ext uri="{FF2B5EF4-FFF2-40B4-BE49-F238E27FC236}">
                <a16:creationId xmlns="" xmlns:a16="http://schemas.microsoft.com/office/drawing/2014/main" id="{67E65DD8-6ABD-478E-B676-376D3F4946F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sp>
        <p:nvSpPr>
          <p:cNvPr id="5" name="Rectangle 4"/>
          <p:cNvSpPr/>
          <p:nvPr/>
        </p:nvSpPr>
        <p:spPr>
          <a:xfrm>
            <a:off x="5796136" y="5013176"/>
            <a:ext cx="2998321" cy="369332"/>
          </a:xfrm>
          <a:prstGeom prst="rect">
            <a:avLst/>
          </a:prstGeom>
          <a:solidFill>
            <a:schemeClr val="tx1"/>
          </a:solidFill>
        </p:spPr>
        <p:txBody>
          <a:bodyPr wrap="none">
            <a:spAutoFit/>
          </a:bodyPr>
          <a:lstStyle/>
          <a:p>
            <a:r>
              <a:rPr lang="en-IE" u="sng" dirty="0">
                <a:hlinkClick r:id="rId4"/>
              </a:rPr>
              <a:t>https://youtu.be/qx2z26IL6g8</a:t>
            </a:r>
            <a:endParaRPr lang="en-IE" dirty="0"/>
          </a:p>
        </p:txBody>
      </p:sp>
    </p:spTree>
    <p:extLst>
      <p:ext uri="{BB962C8B-B14F-4D97-AF65-F5344CB8AC3E}">
        <p14:creationId xmlns:p14="http://schemas.microsoft.com/office/powerpoint/2010/main" xmlns="" val="205751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D938047-3D43-4328-8026-7A33A340B780}"/>
              </a:ext>
            </a:extLst>
          </p:cNvPr>
          <p:cNvPicPr>
            <a:picLocks noChangeAspect="1"/>
          </p:cNvPicPr>
          <p:nvPr/>
        </p:nvPicPr>
        <p:blipFill rotWithShape="1">
          <a:blip r:embed="rId3" cstate="print"/>
          <a:srcRect l="1363" t="9965" r="33940" b="36136"/>
          <a:stretch/>
        </p:blipFill>
        <p:spPr>
          <a:xfrm>
            <a:off x="422564" y="1175905"/>
            <a:ext cx="8342252" cy="3909279"/>
          </a:xfrm>
          <a:prstGeom prst="rect">
            <a:avLst/>
          </a:prstGeom>
        </p:spPr>
      </p:pic>
    </p:spTree>
    <p:extLst>
      <p:ext uri="{BB962C8B-B14F-4D97-AF65-F5344CB8AC3E}">
        <p14:creationId xmlns="" xmlns:p14="http://schemas.microsoft.com/office/powerpoint/2010/main" val="3081908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980728"/>
            <a:ext cx="3456384" cy="4525963"/>
          </a:xfrm>
        </p:spPr>
        <p:txBody>
          <a:bodyPr>
            <a:normAutofit fontScale="85000" lnSpcReduction="20000"/>
          </a:bodyPr>
          <a:lstStyle/>
          <a:p>
            <a:r>
              <a:rPr lang="en-US" sz="2800" dirty="0"/>
              <a:t>The virus is thought to spread mainly by droplet and direct contact and less frequently by aerosol spread. </a:t>
            </a:r>
            <a:endParaRPr lang="en-US" sz="2800" dirty="0" smtClean="0"/>
          </a:p>
          <a:p>
            <a:pPr marL="0" indent="0">
              <a:buNone/>
            </a:pPr>
            <a:endParaRPr lang="en-US" sz="2800" dirty="0" smtClean="0"/>
          </a:p>
          <a:p>
            <a:r>
              <a:rPr lang="en-US" sz="2800" dirty="0" smtClean="0"/>
              <a:t>The </a:t>
            </a:r>
            <a:r>
              <a:rPr lang="en-US" sz="2800" dirty="0"/>
              <a:t>viral protein spikes attach onto ACE 2 receptors in alveolar cells and the infected patients quickly develop a high viral load.</a:t>
            </a:r>
          </a:p>
          <a:p>
            <a:endParaRPr lang="en-US" dirty="0"/>
          </a:p>
        </p:txBody>
      </p:sp>
      <p:pic>
        <p:nvPicPr>
          <p:cNvPr id="4" name="Picture 3" descr="Screen Shot 2020-03-05 at 19.06.3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04385" y="1124744"/>
            <a:ext cx="4713966" cy="4320480"/>
          </a:xfrm>
          <a:prstGeom prst="rect">
            <a:avLst/>
          </a:prstGeom>
        </p:spPr>
      </p:pic>
    </p:spTree>
    <p:extLst>
      <p:ext uri="{BB962C8B-B14F-4D97-AF65-F5344CB8AC3E}">
        <p14:creationId xmlns:p14="http://schemas.microsoft.com/office/powerpoint/2010/main" xmlns="" val="2024157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982B09-4086-4202-BAD0-F55A0D6F8AFB}"/>
              </a:ext>
            </a:extLst>
          </p:cNvPr>
          <p:cNvSpPr>
            <a:spLocks noGrp="1"/>
          </p:cNvSpPr>
          <p:nvPr>
            <p:ph type="title" idx="4294967295"/>
          </p:nvPr>
        </p:nvSpPr>
        <p:spPr>
          <a:xfrm>
            <a:off x="0" y="274638"/>
            <a:ext cx="8229600" cy="1143000"/>
          </a:xfrm>
        </p:spPr>
        <p:txBody>
          <a:bodyPr/>
          <a:lstStyle/>
          <a:p>
            <a:r>
              <a:rPr lang="en-IE" dirty="0"/>
              <a:t>Rescue Therapy</a:t>
            </a:r>
            <a:endParaRPr lang="en-GB" dirty="0"/>
          </a:p>
        </p:txBody>
      </p:sp>
      <p:sp>
        <p:nvSpPr>
          <p:cNvPr id="3" name="Content Placeholder 2">
            <a:extLst>
              <a:ext uri="{FF2B5EF4-FFF2-40B4-BE49-F238E27FC236}">
                <a16:creationId xmlns="" xmlns:a16="http://schemas.microsoft.com/office/drawing/2014/main" id="{5726A15D-0E8F-4E48-838B-DFEE12F965E1}"/>
              </a:ext>
            </a:extLst>
          </p:cNvPr>
          <p:cNvSpPr>
            <a:spLocks noGrp="1"/>
          </p:cNvSpPr>
          <p:nvPr>
            <p:ph idx="4294967295"/>
          </p:nvPr>
        </p:nvSpPr>
        <p:spPr>
          <a:xfrm>
            <a:off x="1043608" y="1742083"/>
            <a:ext cx="5915025" cy="4525962"/>
          </a:xfrm>
        </p:spPr>
        <p:txBody>
          <a:bodyPr/>
          <a:lstStyle/>
          <a:p>
            <a:r>
              <a:rPr lang="en-IE" dirty="0"/>
              <a:t>NO</a:t>
            </a:r>
          </a:p>
          <a:p>
            <a:pPr lvl="1"/>
            <a:r>
              <a:rPr lang="en-IE" dirty="0"/>
              <a:t> (but minimise circuit breaks)</a:t>
            </a:r>
          </a:p>
          <a:p>
            <a:endParaRPr lang="en-IE" dirty="0"/>
          </a:p>
          <a:p>
            <a:endParaRPr lang="en-IE" dirty="0"/>
          </a:p>
          <a:p>
            <a:r>
              <a:rPr lang="en-IE" dirty="0"/>
              <a:t>ECMO</a:t>
            </a:r>
          </a:p>
          <a:p>
            <a:pPr lvl="1"/>
            <a:r>
              <a:rPr lang="en-IE" dirty="0"/>
              <a:t>as per advice of MMH ECMO team</a:t>
            </a:r>
            <a:endParaRPr lang="en-GB" dirty="0"/>
          </a:p>
        </p:txBody>
      </p:sp>
      <p:pic>
        <p:nvPicPr>
          <p:cNvPr id="1026" name="Picture 2" descr="Image result for nitric oxide noxbox">
            <a:extLst>
              <a:ext uri="{FF2B5EF4-FFF2-40B4-BE49-F238E27FC236}">
                <a16:creationId xmlns="" xmlns:a16="http://schemas.microsoft.com/office/drawing/2014/main" id="{089AFD96-38F2-48E6-89B2-640010AFBEA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3723" r="25384"/>
          <a:stretch/>
        </p:blipFill>
        <p:spPr bwMode="auto">
          <a:xfrm>
            <a:off x="7110282" y="1455197"/>
            <a:ext cx="1026114" cy="201622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ecmo">
            <a:extLst>
              <a:ext uri="{FF2B5EF4-FFF2-40B4-BE49-F238E27FC236}">
                <a16:creationId xmlns="" xmlns:a16="http://schemas.microsoft.com/office/drawing/2014/main" id="{7EDC7EFF-92B8-4754-B53D-C19E3259251C}"/>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0390" r="37013"/>
          <a:stretch/>
        </p:blipFill>
        <p:spPr bwMode="auto">
          <a:xfrm>
            <a:off x="7094832" y="4005064"/>
            <a:ext cx="1268523" cy="160784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Obraz 3" descr="zF5BmTmeAgFonjDELDNZkZ-970-80.jpg">
            <a:extLst>
              <a:ext uri="{FF2B5EF4-FFF2-40B4-BE49-F238E27FC236}">
                <a16:creationId xmlns="" xmlns:a16="http://schemas.microsoft.com/office/drawing/2014/main" id="{7399BF03-3710-49A8-8E10-6FCC74B8969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xmlns="" val="950712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485025-2930-4480-A730-24C0D3D5D9B4}"/>
              </a:ext>
            </a:extLst>
          </p:cNvPr>
          <p:cNvSpPr>
            <a:spLocks noGrp="1"/>
          </p:cNvSpPr>
          <p:nvPr>
            <p:ph type="title"/>
          </p:nvPr>
        </p:nvSpPr>
        <p:spPr>
          <a:xfrm>
            <a:off x="0" y="188640"/>
            <a:ext cx="8229600" cy="1143000"/>
          </a:xfrm>
        </p:spPr>
        <p:txBody>
          <a:bodyPr>
            <a:normAutofit/>
          </a:bodyPr>
          <a:lstStyle/>
          <a:p>
            <a:r>
              <a:rPr lang="en-IE" sz="3600" b="1" dirty="0"/>
              <a:t>Preventing Infection while on IPPV</a:t>
            </a:r>
            <a:endParaRPr lang="en-GB" sz="3600" b="1" dirty="0"/>
          </a:p>
        </p:txBody>
      </p:sp>
      <p:sp>
        <p:nvSpPr>
          <p:cNvPr id="3" name="Content Placeholder 2">
            <a:extLst>
              <a:ext uri="{FF2B5EF4-FFF2-40B4-BE49-F238E27FC236}">
                <a16:creationId xmlns="" xmlns:a16="http://schemas.microsoft.com/office/drawing/2014/main" id="{920DB3CB-D272-45EE-90C8-7B04195CE61B}"/>
              </a:ext>
            </a:extLst>
          </p:cNvPr>
          <p:cNvSpPr>
            <a:spLocks noGrp="1"/>
          </p:cNvSpPr>
          <p:nvPr>
            <p:ph idx="1"/>
          </p:nvPr>
        </p:nvSpPr>
        <p:spPr/>
        <p:txBody>
          <a:bodyPr/>
          <a:lstStyle/>
          <a:p>
            <a:r>
              <a:rPr lang="en-IE" dirty="0"/>
              <a:t>Closed circuit suctioning</a:t>
            </a:r>
          </a:p>
          <a:p>
            <a:endParaRPr lang="en-IE" dirty="0"/>
          </a:p>
          <a:p>
            <a:r>
              <a:rPr lang="en-IE" dirty="0"/>
              <a:t>High efficiency filter </a:t>
            </a:r>
            <a:r>
              <a:rPr lang="en-IE" sz="2000" dirty="0"/>
              <a:t>(</a:t>
            </a:r>
            <a:r>
              <a:rPr lang="en-IE" sz="2000" dirty="0" err="1"/>
              <a:t>eg</a:t>
            </a:r>
            <a:r>
              <a:rPr lang="en-IE" sz="2000" dirty="0"/>
              <a:t> BS EN 23328-1)</a:t>
            </a:r>
          </a:p>
          <a:p>
            <a:endParaRPr lang="en-IE" dirty="0"/>
          </a:p>
          <a:p>
            <a:r>
              <a:rPr lang="en-IE" dirty="0"/>
              <a:t>Minimise circuit breaks</a:t>
            </a:r>
          </a:p>
          <a:p>
            <a:endParaRPr lang="en-IE" dirty="0"/>
          </a:p>
          <a:p>
            <a:r>
              <a:rPr lang="en-IE" dirty="0"/>
              <a:t>Clamp ETT if circuit breaks </a:t>
            </a:r>
            <a:r>
              <a:rPr lang="en-IE" dirty="0" smtClean="0"/>
              <a:t>necessary</a:t>
            </a:r>
            <a:endParaRPr lang="en-GB" dirty="0"/>
          </a:p>
          <a:p>
            <a:endParaRPr lang="en-IE" dirty="0"/>
          </a:p>
        </p:txBody>
      </p:sp>
      <p:pic>
        <p:nvPicPr>
          <p:cNvPr id="4" name="Content Placeholder 8" descr="IMG_2651.jpg">
            <a:extLst>
              <a:ext uri="{FF2B5EF4-FFF2-40B4-BE49-F238E27FC236}">
                <a16:creationId xmlns="" xmlns:a16="http://schemas.microsoft.com/office/drawing/2014/main" id="{08D6F74A-3791-458F-B260-1FC78B1525C1}"/>
              </a:ext>
            </a:extLst>
          </p:cNvPr>
          <p:cNvPicPr>
            <a:picLocks noChangeAspect="1"/>
          </p:cNvPicPr>
          <p:nvPr/>
        </p:nvPicPr>
        <p:blipFill>
          <a:blip r:embed="rId3" cstate="print">
            <a:extLst>
              <a:ext uri="{28A0092B-C50C-407E-A947-70E740481C1C}">
                <a14:useLocalDpi xmlns:a14="http://schemas.microsoft.com/office/drawing/2010/main" xmlns="" val="0"/>
              </a:ext>
            </a:extLst>
          </a:blip>
          <a:srcRect l="11656" r="11656"/>
          <a:stretch>
            <a:fillRect/>
          </a:stretch>
        </p:blipFill>
        <p:spPr>
          <a:xfrm>
            <a:off x="6372200" y="2492896"/>
            <a:ext cx="938205" cy="917561"/>
          </a:xfrm>
          <a:prstGeom prst="rect">
            <a:avLst/>
          </a:prstGeom>
        </p:spPr>
      </p:pic>
      <p:pic>
        <p:nvPicPr>
          <p:cNvPr id="5" name="Content Placeholder 9" descr="IMG_2648.jpg">
            <a:extLst>
              <a:ext uri="{FF2B5EF4-FFF2-40B4-BE49-F238E27FC236}">
                <a16:creationId xmlns="" xmlns:a16="http://schemas.microsoft.com/office/drawing/2014/main" id="{04E631EE-F99F-4C1F-9FAB-FEA9680F2D68}"/>
              </a:ext>
            </a:extLst>
          </p:cNvPr>
          <p:cNvPicPr>
            <a:picLocks noChangeAspect="1"/>
          </p:cNvPicPr>
          <p:nvPr/>
        </p:nvPicPr>
        <p:blipFill>
          <a:blip r:embed="rId4" cstate="print">
            <a:extLst>
              <a:ext uri="{28A0092B-C50C-407E-A947-70E740481C1C}">
                <a14:useLocalDpi xmlns:a14="http://schemas.microsoft.com/office/drawing/2010/main" xmlns="" val="0"/>
              </a:ext>
            </a:extLst>
          </a:blip>
          <a:srcRect l="11641" r="11641"/>
          <a:stretch>
            <a:fillRect/>
          </a:stretch>
        </p:blipFill>
        <p:spPr>
          <a:xfrm>
            <a:off x="7596336" y="2492896"/>
            <a:ext cx="917504" cy="896963"/>
          </a:xfrm>
          <a:prstGeom prst="rect">
            <a:avLst/>
          </a:prstGeom>
        </p:spPr>
      </p:pic>
      <p:pic>
        <p:nvPicPr>
          <p:cNvPr id="6" name="Obraz 3" descr="zF5BmTmeAgFonjDELDNZkZ-970-80.jpg">
            <a:extLst>
              <a:ext uri="{FF2B5EF4-FFF2-40B4-BE49-F238E27FC236}">
                <a16:creationId xmlns="" xmlns:a16="http://schemas.microsoft.com/office/drawing/2014/main" id="{18252B73-B983-4FA5-9D04-78E2D9BC7CA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xmlns="" val="1914141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344816" cy="1143000"/>
          </a:xfrm>
        </p:spPr>
        <p:txBody>
          <a:bodyPr>
            <a:noAutofit/>
          </a:bodyPr>
          <a:lstStyle/>
          <a:p>
            <a:r>
              <a:rPr lang="en-IE" sz="3200" dirty="0" smtClean="0"/>
              <a:t>Liberation from Mechanical Ventilation</a:t>
            </a:r>
            <a:endParaRPr lang="en-IE" sz="3200" dirty="0"/>
          </a:p>
        </p:txBody>
      </p:sp>
      <p:sp>
        <p:nvSpPr>
          <p:cNvPr id="3" name="Content Placeholder 2"/>
          <p:cNvSpPr>
            <a:spLocks noGrp="1"/>
          </p:cNvSpPr>
          <p:nvPr>
            <p:ph idx="1"/>
          </p:nvPr>
        </p:nvSpPr>
        <p:spPr/>
        <p:txBody>
          <a:bodyPr>
            <a:normAutofit fontScale="92500" lnSpcReduction="10000"/>
          </a:bodyPr>
          <a:lstStyle/>
          <a:p>
            <a:pPr lvl="0"/>
            <a:r>
              <a:rPr lang="en-IE" dirty="0" smtClean="0"/>
              <a:t>COVID-19 patients </a:t>
            </a:r>
            <a:r>
              <a:rPr lang="en-IE" dirty="0" smtClean="0"/>
              <a:t> typically require long periods of IPPV (1-2 weeks)</a:t>
            </a:r>
          </a:p>
          <a:p>
            <a:pPr lvl="0"/>
            <a:r>
              <a:rPr lang="en-IE" dirty="0" smtClean="0"/>
              <a:t>Anecdotally, failed extubation and stridor have been reported frequently in COVID patients</a:t>
            </a:r>
          </a:p>
          <a:p>
            <a:pPr lvl="0"/>
            <a:r>
              <a:rPr lang="en-IE" dirty="0" smtClean="0"/>
              <a:t>A conservative approach to extubation may be appropriate in COVID19 to reduce the need for re-intubation or post extubation NIV.</a:t>
            </a:r>
          </a:p>
          <a:p>
            <a:pPr lvl="0"/>
            <a:r>
              <a:rPr lang="en-IE" dirty="0" smtClean="0"/>
              <a:t>Standard approach to assessing readiness for extubation (Spontaneous breathing trial) should be used</a:t>
            </a:r>
          </a:p>
          <a:p>
            <a:pPr>
              <a:buNone/>
            </a:pPr>
            <a:endParaRPr lang="en-IE" dirty="0"/>
          </a:p>
        </p:txBody>
      </p:sp>
      <p:pic>
        <p:nvPicPr>
          <p:cNvPr id="4" name="Obraz 3" descr="zF5BmTmeAgFonjDELDNZkZ-970-80.jpg">
            <a:extLst>
              <a:ext uri="{FF2B5EF4-FFF2-40B4-BE49-F238E27FC236}">
                <a16:creationId xmlns="" xmlns:a16="http://schemas.microsoft.com/office/drawing/2014/main" id="{18252B73-B983-4FA5-9D04-78E2D9BC7CA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Complications</a:t>
            </a:r>
            <a:endParaRPr lang="en-IE" dirty="0"/>
          </a:p>
        </p:txBody>
      </p:sp>
      <p:sp>
        <p:nvSpPr>
          <p:cNvPr id="3" name="Text Placeholder 2"/>
          <p:cNvSpPr>
            <a:spLocks noGrp="1"/>
          </p:cNvSpPr>
          <p:nvPr>
            <p:ph type="body" idx="1"/>
          </p:nvPr>
        </p:nvSpPr>
        <p:spPr/>
        <p:txBody>
          <a:bodyPr/>
          <a:lstStyle/>
          <a:p>
            <a:endParaRPr lang="en-IE"/>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t="16699" r="2548" b="16856"/>
          <a:stretch>
            <a:fillRect/>
          </a:stretch>
        </p:blipFill>
        <p:spPr bwMode="auto">
          <a:xfrm>
            <a:off x="251520" y="1412776"/>
            <a:ext cx="8712968" cy="4752528"/>
          </a:xfrm>
          <a:prstGeom prst="rect">
            <a:avLst/>
          </a:prstGeom>
          <a:noFill/>
          <a:ln w="9525">
            <a:noFill/>
            <a:miter lim="800000"/>
            <a:headEnd/>
            <a:tailEnd/>
          </a:ln>
        </p:spPr>
      </p:pic>
      <p:pic>
        <p:nvPicPr>
          <p:cNvPr id="3" name="Obraz 3" descr="zF5BmTmeAgFonjDELDNZkZ-970-80.jpg">
            <a:extLst>
              <a:ext uri="{FF2B5EF4-FFF2-40B4-BE49-F238E27FC236}">
                <a16:creationId xmlns="" xmlns:a16="http://schemas.microsoft.com/office/drawing/2014/main" id="{1B9CB4F6-3B5F-4F00-9282-461638B2FBA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xmlns="" val="283286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7DC7A2-5BC1-4CBB-A56D-3602CB567D23}"/>
              </a:ext>
            </a:extLst>
          </p:cNvPr>
          <p:cNvSpPr>
            <a:spLocks noGrp="1"/>
          </p:cNvSpPr>
          <p:nvPr>
            <p:ph type="title"/>
          </p:nvPr>
        </p:nvSpPr>
        <p:spPr/>
        <p:txBody>
          <a:bodyPr/>
          <a:lstStyle/>
          <a:p>
            <a:r>
              <a:rPr lang="en-IE" dirty="0"/>
              <a:t>Treatment of shock</a:t>
            </a:r>
            <a:endParaRPr lang="en-GB" dirty="0"/>
          </a:p>
        </p:txBody>
      </p:sp>
      <p:sp>
        <p:nvSpPr>
          <p:cNvPr id="3" name="Content Placeholder 2">
            <a:extLst>
              <a:ext uri="{FF2B5EF4-FFF2-40B4-BE49-F238E27FC236}">
                <a16:creationId xmlns="" xmlns:a16="http://schemas.microsoft.com/office/drawing/2014/main" id="{945550C9-E53A-4736-8039-3D32B4266EE3}"/>
              </a:ext>
            </a:extLst>
          </p:cNvPr>
          <p:cNvSpPr>
            <a:spLocks noGrp="1"/>
          </p:cNvSpPr>
          <p:nvPr>
            <p:ph idx="1"/>
          </p:nvPr>
        </p:nvSpPr>
        <p:spPr/>
        <p:txBody>
          <a:bodyPr/>
          <a:lstStyle/>
          <a:p>
            <a:r>
              <a:rPr lang="en-IE" dirty="0"/>
              <a:t>As per surviving sepsis guidelines</a:t>
            </a:r>
          </a:p>
          <a:p>
            <a:r>
              <a:rPr lang="en-IE" dirty="0"/>
              <a:t>Use flow indicators to guide therapy (CRT, Lactate etc.)</a:t>
            </a:r>
          </a:p>
          <a:p>
            <a:r>
              <a:rPr lang="en-IE" dirty="0"/>
              <a:t>Early use of noradrenaline</a:t>
            </a:r>
          </a:p>
          <a:p>
            <a:r>
              <a:rPr lang="en-IE" dirty="0"/>
              <a:t>Avoid excessive volume administration</a:t>
            </a:r>
          </a:p>
          <a:p>
            <a:r>
              <a:rPr lang="en-IE" dirty="0"/>
              <a:t>Treat AKI as per standard ICU patient</a:t>
            </a:r>
          </a:p>
        </p:txBody>
      </p:sp>
      <p:pic>
        <p:nvPicPr>
          <p:cNvPr id="4" name="Obraz 3" descr="zF5BmTmeAgFonjDELDNZkZ-970-80.jpg">
            <a:extLst>
              <a:ext uri="{FF2B5EF4-FFF2-40B4-BE49-F238E27FC236}">
                <a16:creationId xmlns="" xmlns:a16="http://schemas.microsoft.com/office/drawing/2014/main" id="{0169ED55-2166-41DF-9D8D-AEDCA68FB7C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spTree>
    <p:extLst>
      <p:ext uri="{BB962C8B-B14F-4D97-AF65-F5344CB8AC3E}">
        <p14:creationId xmlns:p14="http://schemas.microsoft.com/office/powerpoint/2010/main" xmlns="" val="2576083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7DC7A2-5BC1-4CBB-A56D-3602CB567D23}"/>
              </a:ext>
            </a:extLst>
          </p:cNvPr>
          <p:cNvSpPr>
            <a:spLocks noGrp="1"/>
          </p:cNvSpPr>
          <p:nvPr>
            <p:ph type="title"/>
          </p:nvPr>
        </p:nvSpPr>
        <p:spPr/>
        <p:txBody>
          <a:bodyPr/>
          <a:lstStyle/>
          <a:p>
            <a:r>
              <a:rPr lang="en-IE" dirty="0" smtClean="0"/>
              <a:t>Acute Kidney Injury </a:t>
            </a:r>
            <a:endParaRPr lang="en-GB" dirty="0"/>
          </a:p>
        </p:txBody>
      </p:sp>
      <p:pic>
        <p:nvPicPr>
          <p:cNvPr id="4" name="Obraz 3" descr="zF5BmTmeAgFonjDELDNZkZ-970-80.jpg">
            <a:extLst>
              <a:ext uri="{FF2B5EF4-FFF2-40B4-BE49-F238E27FC236}">
                <a16:creationId xmlns="" xmlns:a16="http://schemas.microsoft.com/office/drawing/2014/main" id="{0169ED55-2166-41DF-9D8D-AEDCA68FB7C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40352" y="188640"/>
            <a:ext cx="1246007" cy="1033765"/>
          </a:xfrm>
          <a:prstGeom prst="rect">
            <a:avLst/>
          </a:prstGeom>
        </p:spPr>
      </p:pic>
      <p:pic>
        <p:nvPicPr>
          <p:cNvPr id="5" name="Picture 4"/>
          <p:cNvPicPr>
            <a:picLocks noChangeAspect="1"/>
          </p:cNvPicPr>
          <p:nvPr/>
        </p:nvPicPr>
        <p:blipFill>
          <a:blip r:embed="rId4" cstate="print"/>
          <a:srcRect/>
          <a:stretch>
            <a:fillRect/>
          </a:stretch>
        </p:blipFill>
        <p:spPr>
          <a:xfrm>
            <a:off x="539552" y="2421526"/>
            <a:ext cx="2488232" cy="2488232"/>
          </a:xfrm>
          <a:prstGeom prst="rect">
            <a:avLst/>
          </a:prstGeom>
        </p:spPr>
      </p:pic>
      <p:sp>
        <p:nvSpPr>
          <p:cNvPr id="6" name="Rectangle 5"/>
          <p:cNvSpPr/>
          <p:nvPr/>
        </p:nvSpPr>
        <p:spPr>
          <a:xfrm>
            <a:off x="3808366" y="1772816"/>
            <a:ext cx="4572000" cy="3785652"/>
          </a:xfrm>
          <a:prstGeom prst="rect">
            <a:avLst/>
          </a:prstGeom>
        </p:spPr>
        <p:txBody>
          <a:bodyPr>
            <a:spAutoFit/>
          </a:bodyPr>
          <a:lstStyle/>
          <a:p>
            <a:r>
              <a:rPr lang="en-IE" sz="2400" dirty="0" smtClean="0"/>
              <a:t>About 35% of COVID19 patients will develop AKI stage 2-3 with 5% requiring RRT (4.9% in Ireland).  </a:t>
            </a:r>
            <a:endParaRPr lang="en-IE" sz="2400" dirty="0"/>
          </a:p>
          <a:p>
            <a:endParaRPr lang="en-IE" sz="2400" dirty="0" smtClean="0"/>
          </a:p>
          <a:p>
            <a:r>
              <a:rPr lang="en-IE" sz="2400" dirty="0" smtClean="0"/>
              <a:t>The </a:t>
            </a:r>
            <a:r>
              <a:rPr lang="en-IE" sz="2400" dirty="0"/>
              <a:t>need to provide renal replacement therapy (RRT) to an increasing number of critically ill patients during the COVID-19 pandemic </a:t>
            </a:r>
            <a:r>
              <a:rPr lang="en-IE" sz="2400" dirty="0" smtClean="0"/>
              <a:t>may </a:t>
            </a:r>
            <a:r>
              <a:rPr lang="en-IE" sz="2400" dirty="0"/>
              <a:t>exceed resource </a:t>
            </a:r>
            <a:r>
              <a:rPr lang="en-IE" sz="2400" dirty="0" smtClean="0"/>
              <a:t>capacity</a:t>
            </a:r>
            <a:r>
              <a:rPr lang="en-IE" sz="2400" dirty="0"/>
              <a:t>.</a:t>
            </a:r>
          </a:p>
        </p:txBody>
      </p:sp>
    </p:spTree>
    <p:extLst>
      <p:ext uri="{BB962C8B-B14F-4D97-AF65-F5344CB8AC3E}">
        <p14:creationId xmlns:p14="http://schemas.microsoft.com/office/powerpoint/2010/main" xmlns="" val="1427232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1840" y="474344"/>
            <a:ext cx="5742384" cy="5909310"/>
          </a:xfrm>
          <a:prstGeom prst="rect">
            <a:avLst/>
          </a:prstGeom>
        </p:spPr>
        <p:txBody>
          <a:bodyPr wrap="square">
            <a:spAutoFit/>
          </a:bodyPr>
          <a:lstStyle/>
          <a:p>
            <a:r>
              <a:rPr lang="en-IE" dirty="0"/>
              <a:t> </a:t>
            </a:r>
          </a:p>
          <a:p>
            <a:r>
              <a:rPr lang="en-IE" sz="2400" b="1" dirty="0" smtClean="0"/>
              <a:t>Guidance has been produced for Continuous Renal </a:t>
            </a:r>
            <a:r>
              <a:rPr lang="en-IE" sz="2400" b="1" dirty="0"/>
              <a:t>R</a:t>
            </a:r>
            <a:r>
              <a:rPr lang="en-IE" sz="2400" b="1" dirty="0" smtClean="0"/>
              <a:t>eplacement </a:t>
            </a:r>
            <a:r>
              <a:rPr lang="en-IE" sz="2400" b="1" dirty="0"/>
              <a:t>T</a:t>
            </a:r>
            <a:r>
              <a:rPr lang="en-IE" sz="2400" b="1" dirty="0" smtClean="0"/>
              <a:t>herapy at the request of the HSE.</a:t>
            </a:r>
          </a:p>
          <a:p>
            <a:r>
              <a:rPr lang="en-IE" dirty="0" smtClean="0"/>
              <a:t> </a:t>
            </a:r>
          </a:p>
          <a:p>
            <a:r>
              <a:rPr lang="en-IE" dirty="0" smtClean="0"/>
              <a:t>Due </a:t>
            </a:r>
            <a:r>
              <a:rPr lang="en-IE" dirty="0"/>
              <a:t>to the increased international demand for CRRT it is anticipated that there will be a shortage of CRRT consumables for the foreseeable future. • Strategies to maximise our capacity to deliver RRT in critical care units with limited resources are required. These include: </a:t>
            </a:r>
          </a:p>
          <a:p>
            <a:r>
              <a:rPr lang="en-IE" dirty="0"/>
              <a:t> </a:t>
            </a:r>
          </a:p>
          <a:p>
            <a:pPr marL="342900" indent="-342900">
              <a:lnSpc>
                <a:spcPct val="150000"/>
              </a:lnSpc>
              <a:buAutoNum type="arabicPeriod"/>
            </a:pPr>
            <a:r>
              <a:rPr lang="en-IE" i="1" dirty="0" smtClean="0"/>
              <a:t>Tailored </a:t>
            </a:r>
            <a:r>
              <a:rPr lang="en-IE" i="1" dirty="0"/>
              <a:t>management of AKI in COVID to reduce </a:t>
            </a:r>
            <a:r>
              <a:rPr lang="en-IE" i="1" dirty="0" smtClean="0"/>
              <a:t>need for RRT </a:t>
            </a:r>
            <a:endParaRPr lang="en-IE" i="1" dirty="0" smtClean="0"/>
          </a:p>
          <a:p>
            <a:pPr marL="342900" indent="-342900">
              <a:lnSpc>
                <a:spcPct val="150000"/>
              </a:lnSpc>
              <a:buAutoNum type="arabicPeriod"/>
            </a:pPr>
            <a:r>
              <a:rPr lang="en-IE" i="1" dirty="0" smtClean="0"/>
              <a:t>CRRT </a:t>
            </a:r>
            <a:r>
              <a:rPr lang="en-IE" i="1" dirty="0"/>
              <a:t>delay or avoidance by maximising medical therapy </a:t>
            </a:r>
            <a:endParaRPr lang="en-IE" i="1" dirty="0" smtClean="0"/>
          </a:p>
          <a:p>
            <a:pPr marL="342900" indent="-342900">
              <a:lnSpc>
                <a:spcPct val="150000"/>
              </a:lnSpc>
              <a:buAutoNum type="arabicPeriod"/>
            </a:pPr>
            <a:r>
              <a:rPr lang="en-IE" i="1" dirty="0" smtClean="0"/>
              <a:t>Maximising </a:t>
            </a:r>
            <a:r>
              <a:rPr lang="en-IE" i="1" dirty="0"/>
              <a:t>efficiency of CRRT  </a:t>
            </a:r>
            <a:endParaRPr lang="en-IE" i="1" dirty="0" smtClean="0"/>
          </a:p>
          <a:p>
            <a:pPr marL="342900" indent="-342900">
              <a:lnSpc>
                <a:spcPct val="150000"/>
              </a:lnSpc>
              <a:buAutoNum type="arabicPeriod"/>
            </a:pPr>
            <a:r>
              <a:rPr lang="en-IE" i="1" dirty="0" smtClean="0"/>
              <a:t>Use </a:t>
            </a:r>
            <a:r>
              <a:rPr lang="en-IE" i="1" dirty="0"/>
              <a:t>of alternate RRT modalities, including intermittent haemodialysis (IHD) and acute peritoneal dialysis (PD)</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620688"/>
            <a:ext cx="2448272" cy="35466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611560" y="5589240"/>
            <a:ext cx="2520280" cy="646331"/>
          </a:xfrm>
          <a:prstGeom prst="rect">
            <a:avLst/>
          </a:prstGeom>
          <a:noFill/>
        </p:spPr>
        <p:txBody>
          <a:bodyPr wrap="square" rtlCol="0">
            <a:spAutoFit/>
          </a:bodyPr>
          <a:lstStyle/>
          <a:p>
            <a:r>
              <a:rPr lang="en-IE" dirty="0" smtClean="0"/>
              <a:t>Documents available to download at XXXXXX</a:t>
            </a:r>
            <a:endParaRPr lang="en-IE"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914488912"/>
              </p:ext>
            </p:extLst>
          </p:nvPr>
        </p:nvGraphicFramePr>
        <p:xfrm>
          <a:off x="1090464" y="4653136"/>
          <a:ext cx="914400" cy="771525"/>
        </p:xfrm>
        <a:graphic>
          <a:graphicData uri="http://schemas.openxmlformats.org/presentationml/2006/ole">
            <p:oleObj spid="_x0000_s7174" name="Acrobat Document" showAsIcon="1" r:id="rId4" imgW="914400" imgH="771480" progId="AcroExch.Document.DC">
              <p:embed/>
            </p:oleObj>
          </a:graphicData>
        </a:graphic>
      </p:graphicFrame>
      <p:pic>
        <p:nvPicPr>
          <p:cNvPr id="6" name="Picture 5"/>
          <p:cNvPicPr>
            <a:picLocks noChangeAspect="1"/>
          </p:cNvPicPr>
          <p:nvPr/>
        </p:nvPicPr>
        <p:blipFill>
          <a:blip r:embed="rId5" cstate="print"/>
          <a:srcRect/>
          <a:stretch>
            <a:fillRect/>
          </a:stretch>
        </p:blipFill>
        <p:spPr>
          <a:xfrm>
            <a:off x="7526805" y="-63069"/>
            <a:ext cx="1367514" cy="1367514"/>
          </a:xfrm>
          <a:prstGeom prst="rect">
            <a:avLst/>
          </a:prstGeom>
        </p:spPr>
      </p:pic>
    </p:spTree>
    <p:extLst>
      <p:ext uri="{BB962C8B-B14F-4D97-AF65-F5344CB8AC3E}">
        <p14:creationId xmlns:p14="http://schemas.microsoft.com/office/powerpoint/2010/main" xmlns="" val="2221390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8F5BD14-0419-4C90-9A54-FABCDFD0DC5F}"/>
              </a:ext>
            </a:extLst>
          </p:cNvPr>
          <p:cNvSpPr>
            <a:spLocks noGrp="1"/>
          </p:cNvSpPr>
          <p:nvPr>
            <p:ph type="title"/>
          </p:nvPr>
        </p:nvSpPr>
        <p:spPr>
          <a:xfrm>
            <a:off x="1115616" y="188640"/>
            <a:ext cx="6858000" cy="576064"/>
          </a:xfrm>
        </p:spPr>
        <p:txBody>
          <a:bodyPr vert="horz" lIns="68580" tIns="34290" rIns="68580" bIns="34290" rtlCol="0" anchor="b">
            <a:normAutofit fontScale="90000"/>
          </a:bodyPr>
          <a:lstStyle/>
          <a:p>
            <a:pPr algn="ctr"/>
            <a:r>
              <a:rPr lang="en-US" sz="3600" dirty="0"/>
              <a:t>Thrombosis</a:t>
            </a:r>
          </a:p>
        </p:txBody>
      </p:sp>
      <p:pic>
        <p:nvPicPr>
          <p:cNvPr id="2" name="Picture 1">
            <a:extLst>
              <a:ext uri="{FF2B5EF4-FFF2-40B4-BE49-F238E27FC236}">
                <a16:creationId xmlns="" xmlns:a16="http://schemas.microsoft.com/office/drawing/2014/main" id="{BB83D70E-5CD6-45F5-A133-D3E5F4003E10}"/>
              </a:ext>
            </a:extLst>
          </p:cNvPr>
          <p:cNvPicPr>
            <a:picLocks noChangeAspect="1"/>
          </p:cNvPicPr>
          <p:nvPr/>
        </p:nvPicPr>
        <p:blipFill rotWithShape="1">
          <a:blip r:embed="rId3" cstate="print"/>
          <a:srcRect l="33674" t="35800" r="48878" b="42300"/>
          <a:stretch/>
        </p:blipFill>
        <p:spPr>
          <a:xfrm>
            <a:off x="4788024" y="980728"/>
            <a:ext cx="3529120" cy="2403055"/>
          </a:xfrm>
          <a:prstGeom prst="rect">
            <a:avLst/>
          </a:prstGeom>
        </p:spPr>
      </p:pic>
      <p:pic>
        <p:nvPicPr>
          <p:cNvPr id="1026" name="Picture 2">
            <a:extLst>
              <a:ext uri="{FF2B5EF4-FFF2-40B4-BE49-F238E27FC236}">
                <a16:creationId xmlns="" xmlns:a16="http://schemas.microsoft.com/office/drawing/2014/main" id="{6A1A6574-84DB-4522-AB39-408533C6CB5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539553" y="4077072"/>
            <a:ext cx="3384376" cy="241676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srcRect r="49919" b="69511"/>
          <a:stretch>
            <a:fillRect/>
          </a:stretch>
        </p:blipFill>
        <p:spPr bwMode="auto">
          <a:xfrm>
            <a:off x="539552" y="908720"/>
            <a:ext cx="3357502" cy="2664296"/>
          </a:xfrm>
          <a:prstGeom prst="rect">
            <a:avLst/>
          </a:prstGeom>
          <a:noFill/>
          <a:ln w="9525" cap="flat">
            <a:noFill/>
            <a:round/>
            <a:headEnd/>
            <a:tailEnd/>
          </a:ln>
          <a:effectLst/>
        </p:spPr>
      </p:pic>
      <p:pic>
        <p:nvPicPr>
          <p:cNvPr id="5" name="Picture 2"/>
          <p:cNvPicPr>
            <a:picLocks noChangeAspect="1" noChangeArrowheads="1"/>
          </p:cNvPicPr>
          <p:nvPr/>
        </p:nvPicPr>
        <p:blipFill>
          <a:blip r:embed="rId6" cstate="print"/>
          <a:srcRect l="46359" t="41487" r="23228" b="22404"/>
          <a:stretch>
            <a:fillRect/>
          </a:stretch>
        </p:blipFill>
        <p:spPr bwMode="auto">
          <a:xfrm>
            <a:off x="4860032" y="3645024"/>
            <a:ext cx="2997880" cy="2736304"/>
          </a:xfrm>
          <a:prstGeom prst="rect">
            <a:avLst/>
          </a:prstGeom>
          <a:noFill/>
          <a:ln w="9525">
            <a:noFill/>
            <a:miter lim="800000"/>
            <a:headEnd/>
            <a:tailEnd/>
          </a:ln>
        </p:spPr>
      </p:pic>
      <p:sp>
        <p:nvSpPr>
          <p:cNvPr id="8" name="TextBox 7"/>
          <p:cNvSpPr txBox="1"/>
          <p:nvPr/>
        </p:nvSpPr>
        <p:spPr>
          <a:xfrm>
            <a:off x="5868144" y="6581001"/>
            <a:ext cx="2016224" cy="276999"/>
          </a:xfrm>
          <a:prstGeom prst="rect">
            <a:avLst/>
          </a:prstGeom>
          <a:noFill/>
        </p:spPr>
        <p:txBody>
          <a:bodyPr wrap="square" rtlCol="0">
            <a:spAutoFit/>
          </a:bodyPr>
          <a:lstStyle/>
          <a:p>
            <a:r>
              <a:rPr lang="en-IE" sz="1200" dirty="0" err="1" smtClean="0"/>
              <a:t>Paranjpe</a:t>
            </a:r>
            <a:r>
              <a:rPr lang="en-IE" sz="1200" dirty="0" smtClean="0"/>
              <a:t> I, JACC 2020</a:t>
            </a:r>
            <a:endParaRPr lang="en-IE" sz="1200" dirty="0"/>
          </a:p>
        </p:txBody>
      </p:sp>
      <p:sp>
        <p:nvSpPr>
          <p:cNvPr id="9" name="TextBox 8"/>
          <p:cNvSpPr txBox="1"/>
          <p:nvPr/>
        </p:nvSpPr>
        <p:spPr>
          <a:xfrm>
            <a:off x="971600" y="3717032"/>
            <a:ext cx="2808312" cy="276999"/>
          </a:xfrm>
          <a:prstGeom prst="rect">
            <a:avLst/>
          </a:prstGeom>
          <a:noFill/>
        </p:spPr>
        <p:txBody>
          <a:bodyPr wrap="square" rtlCol="0">
            <a:spAutoFit/>
          </a:bodyPr>
          <a:lstStyle/>
          <a:p>
            <a:r>
              <a:rPr lang="en-IE" sz="1200" dirty="0" smtClean="0"/>
              <a:t>Zhou </a:t>
            </a:r>
            <a:r>
              <a:rPr lang="en-IE" sz="1200" dirty="0" err="1" smtClean="0"/>
              <a:t>Lancel</a:t>
            </a:r>
            <a:r>
              <a:rPr lang="en-IE" sz="1200" dirty="0" smtClean="0"/>
              <a:t> 2020</a:t>
            </a:r>
            <a:endParaRPr lang="en-IE" sz="1200" dirty="0"/>
          </a:p>
        </p:txBody>
      </p:sp>
    </p:spTree>
    <p:extLst>
      <p:ext uri="{BB962C8B-B14F-4D97-AF65-F5344CB8AC3E}">
        <p14:creationId xmlns="" xmlns:p14="http://schemas.microsoft.com/office/powerpoint/2010/main" val="27098058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Current HSE guidance for anticoagulation in COVID19</a:t>
            </a:r>
            <a:endParaRPr lang="en-IE" dirty="0"/>
          </a:p>
        </p:txBody>
      </p:sp>
      <p:pic>
        <p:nvPicPr>
          <p:cNvPr id="4" name="Picture 2"/>
          <p:cNvPicPr>
            <a:picLocks noChangeAspect="1" noChangeArrowheads="1"/>
          </p:cNvPicPr>
          <p:nvPr/>
        </p:nvPicPr>
        <p:blipFill>
          <a:blip r:embed="rId3" cstate="print"/>
          <a:srcRect l="25097" t="60402" r="20858" b="19330"/>
          <a:stretch>
            <a:fillRect/>
          </a:stretch>
        </p:blipFill>
        <p:spPr bwMode="auto">
          <a:xfrm>
            <a:off x="323528" y="1916832"/>
            <a:ext cx="8492444" cy="244827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az 3" descr="zF5BmTmeAgFonjDELDNZkZ-970-80.jpg">
            <a:extLst>
              <a:ext uri="{FF2B5EF4-FFF2-40B4-BE49-F238E27FC236}">
                <a16:creationId xmlns="" xmlns:a16="http://schemas.microsoft.com/office/drawing/2014/main" id="{7E003635-88E9-44B9-A5DA-1DA0430DCD3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21545"/>
          <a:stretch/>
        </p:blipFill>
        <p:spPr>
          <a:xfrm>
            <a:off x="2642616" y="10"/>
            <a:ext cx="6501384" cy="6857990"/>
          </a:xfrm>
          <a:prstGeom prst="rect">
            <a:avLst/>
          </a:prstGeom>
        </p:spPr>
      </p:pic>
      <p:sp>
        <p:nvSpPr>
          <p:cNvPr id="23" name="Rectangle 2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 xmlns:a16="http://schemas.microsoft.com/office/drawing/2014/main" id="{B1ADFA08-AF79-4541-9CEB-A7653A6D69C0}"/>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nSpc>
                <a:spcPct val="90000"/>
              </a:lnSpc>
            </a:pPr>
            <a:r>
              <a:rPr lang="en-US" sz="2900" dirty="0" smtClean="0"/>
              <a:t>COVID-19 </a:t>
            </a:r>
            <a:br>
              <a:rPr lang="en-US" sz="2900" dirty="0" smtClean="0"/>
            </a:br>
            <a:r>
              <a:rPr lang="en-US" sz="2900" dirty="0" smtClean="0"/>
              <a:t>EPIDEMIOLOGY</a:t>
            </a:r>
            <a:endParaRPr lang="en-US" sz="2900" dirty="0"/>
          </a:p>
        </p:txBody>
      </p:sp>
      <p:sp>
        <p:nvSpPr>
          <p:cNvPr id="25" name="Rectangle 2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74295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B5B0058-AF13-4859-B429-4EDDE2A26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 xmlns:a16="http://schemas.microsoft.com/office/drawing/2014/main" id="{256E6163-A82A-4B53-BAF2-E525933B9A56}"/>
              </a:ext>
            </a:extLst>
          </p:cNvPr>
          <p:cNvSpPr>
            <a:spLocks noGrp="1"/>
          </p:cNvSpPr>
          <p:nvPr>
            <p:ph type="title"/>
          </p:nvPr>
        </p:nvSpPr>
        <p:spPr>
          <a:xfrm>
            <a:off x="681340" y="1360481"/>
            <a:ext cx="3454005" cy="2387600"/>
          </a:xfrm>
        </p:spPr>
        <p:txBody>
          <a:bodyPr vert="horz" lIns="91440" tIns="45720" rIns="91440" bIns="45720" rtlCol="0" anchor="b">
            <a:normAutofit/>
          </a:bodyPr>
          <a:lstStyle/>
          <a:p>
            <a:pPr>
              <a:lnSpc>
                <a:spcPct val="90000"/>
              </a:lnSpc>
            </a:pPr>
            <a:r>
              <a:rPr lang="en-US" sz="2800" dirty="0">
                <a:solidFill>
                  <a:schemeClr val="bg1"/>
                </a:solidFill>
              </a:rPr>
              <a:t>Outcome and Prognostication</a:t>
            </a:r>
          </a:p>
        </p:txBody>
      </p:sp>
      <p:pic>
        <p:nvPicPr>
          <p:cNvPr id="4" name="Obraz 3" descr="zF5BmTmeAgFonjDELDNZkZ-970-80.jpg">
            <a:extLst>
              <a:ext uri="{FF2B5EF4-FFF2-40B4-BE49-F238E27FC236}">
                <a16:creationId xmlns="" xmlns:a16="http://schemas.microsoft.com/office/drawing/2014/main" id="{16E35CA0-9211-41D0-A66F-BBB5C68FE744}"/>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 xmlns:a16="http://schemas.microsoft.com/office/drawing/2014/main" id="{D84C2E9E-0B5D-4B5F-9A1F-70EBDCE390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20255889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4400550" y="2662238"/>
            <a:ext cx="342900" cy="1533525"/>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l="1181" t="14766" b="17314"/>
          <a:stretch>
            <a:fillRect/>
          </a:stretch>
        </p:blipFill>
        <p:spPr bwMode="auto">
          <a:xfrm>
            <a:off x="251520" y="1556792"/>
            <a:ext cx="8643119" cy="4752528"/>
          </a:xfrm>
          <a:prstGeom prst="rect">
            <a:avLst/>
          </a:prstGeom>
          <a:noFill/>
          <a:ln w="9525">
            <a:noFill/>
            <a:miter lim="800000"/>
            <a:headEnd/>
            <a:tailEnd/>
          </a:ln>
        </p:spPr>
      </p:pic>
      <p:pic>
        <p:nvPicPr>
          <p:cNvPr id="4" name="Obraz 3" descr="zF5BmTmeAgFonjDELDNZkZ-970-80.jpg">
            <a:extLst>
              <a:ext uri="{FF2B5EF4-FFF2-40B4-BE49-F238E27FC236}">
                <a16:creationId xmlns="" xmlns:a16="http://schemas.microsoft.com/office/drawing/2014/main" id="{0087152B-8A2A-46EB-BB5C-5F6637F179F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8344" y="260648"/>
            <a:ext cx="1246007" cy="1033765"/>
          </a:xfrm>
          <a:prstGeom prst="rect">
            <a:avLst/>
          </a:prstGeom>
        </p:spPr>
      </p:pic>
    </p:spTree>
    <p:extLst>
      <p:ext uri="{BB962C8B-B14F-4D97-AF65-F5344CB8AC3E}">
        <p14:creationId xmlns:p14="http://schemas.microsoft.com/office/powerpoint/2010/main" xmlns="" val="2854511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BB52433-7C26-4B7E-BE7F-D0AA3E9E2963}"/>
              </a:ext>
            </a:extLst>
          </p:cNvPr>
          <p:cNvPicPr>
            <a:picLocks noChangeAspect="1"/>
          </p:cNvPicPr>
          <p:nvPr/>
        </p:nvPicPr>
        <p:blipFill rotWithShape="1">
          <a:blip r:embed="rId3" cstate="print"/>
          <a:srcRect l="52078" t="25125" r="31818" b="35794"/>
          <a:stretch/>
        </p:blipFill>
        <p:spPr>
          <a:xfrm>
            <a:off x="2483768" y="548680"/>
            <a:ext cx="4327548" cy="5688632"/>
          </a:xfrm>
          <a:prstGeom prst="rect">
            <a:avLst/>
          </a:prstGeom>
        </p:spPr>
      </p:pic>
      <p:sp>
        <p:nvSpPr>
          <p:cNvPr id="3" name="Oval 2">
            <a:extLst>
              <a:ext uri="{FF2B5EF4-FFF2-40B4-BE49-F238E27FC236}">
                <a16:creationId xmlns="" xmlns:a16="http://schemas.microsoft.com/office/drawing/2014/main" id="{D471CDB7-E470-444C-8346-71FC3A0CE75F}"/>
              </a:ext>
            </a:extLst>
          </p:cNvPr>
          <p:cNvSpPr/>
          <p:nvPr/>
        </p:nvSpPr>
        <p:spPr>
          <a:xfrm>
            <a:off x="2699792" y="2276872"/>
            <a:ext cx="3744416"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67238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utcome of Invasively Ventilated Patients by Acute Respiratory Distress Syndrome Severity at Diagnosis">
            <a:extLst>
              <a:ext uri="{FF2B5EF4-FFF2-40B4-BE49-F238E27FC236}">
                <a16:creationId xmlns="" xmlns:a16="http://schemas.microsoft.com/office/drawing/2014/main" id="{B61EF4DE-541E-44FC-9E4B-A75A3D13096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14375" y="342900"/>
            <a:ext cx="7715250" cy="6172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1">
            <a:extLst>
              <a:ext uri="{FF2B5EF4-FFF2-40B4-BE49-F238E27FC236}">
                <a16:creationId xmlns="" xmlns:a16="http://schemas.microsoft.com/office/drawing/2014/main" id="{AADAF231-597D-47EF-9295-37D17E21C275}"/>
              </a:ext>
            </a:extLst>
          </p:cNvPr>
          <p:cNvSpPr/>
          <p:nvPr/>
        </p:nvSpPr>
        <p:spPr>
          <a:xfrm>
            <a:off x="6660232" y="4005064"/>
            <a:ext cx="720080" cy="432048"/>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33831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00px-Illustration_of_SARS-COV-2_Case_Fatality_Rate_200228_01-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2192142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762F1145-9450-44B2-9EF9-C209C0DBA5D7}"/>
              </a:ext>
            </a:extLst>
          </p:cNvPr>
          <p:cNvSpPr>
            <a:spLocks noGrp="1"/>
          </p:cNvSpPr>
          <p:nvPr>
            <p:ph type="title"/>
          </p:nvPr>
        </p:nvSpPr>
        <p:spPr>
          <a:xfrm>
            <a:off x="628651" y="1131094"/>
            <a:ext cx="2893565" cy="994172"/>
          </a:xfrm>
        </p:spPr>
        <p:txBody>
          <a:bodyPr>
            <a:normAutofit fontScale="90000"/>
          </a:bodyPr>
          <a:lstStyle/>
          <a:p>
            <a:r>
              <a:rPr lang="en-US" sz="2100" b="1" dirty="0">
                <a:latin typeface="Arial" panose="020B0604020202020204" pitchFamily="34" charset="0"/>
                <a:cs typeface="Arial" panose="020B0604020202020204" pitchFamily="34" charset="0"/>
              </a:rPr>
              <a:t>The Criteria for assessment of the Sequential Organ Failure Assessment (SOFA)</a:t>
            </a:r>
            <a:endParaRPr lang="en-IE" sz="21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2925FDBD-6152-402A-A166-DF74948583B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7594" y="2508497"/>
            <a:ext cx="2817634" cy="1463706"/>
          </a:xfrm>
          <a:prstGeom prst="rect">
            <a:avLst/>
          </a:prstGeom>
        </p:spPr>
      </p:pic>
      <p:sp>
        <p:nvSpPr>
          <p:cNvPr id="4" name="TextBox 3">
            <a:extLst>
              <a:ext uri="{FF2B5EF4-FFF2-40B4-BE49-F238E27FC236}">
                <a16:creationId xmlns="" xmlns:a16="http://schemas.microsoft.com/office/drawing/2014/main" id="{A397D53E-F957-4943-B703-C048FC53A309}"/>
              </a:ext>
            </a:extLst>
          </p:cNvPr>
          <p:cNvSpPr txBox="1"/>
          <p:nvPr/>
        </p:nvSpPr>
        <p:spPr>
          <a:xfrm>
            <a:off x="844432" y="4419415"/>
            <a:ext cx="2744366" cy="1131079"/>
          </a:xfrm>
          <a:prstGeom prst="rect">
            <a:avLst/>
          </a:prstGeom>
          <a:noFill/>
        </p:spPr>
        <p:txBody>
          <a:bodyPr wrap="square" rtlCol="0">
            <a:spAutoFit/>
          </a:bodyPr>
          <a:lstStyle/>
          <a:p>
            <a:r>
              <a:rPr lang="en-US" sz="1350" dirty="0"/>
              <a:t>Older age, high SOFA score, and d-dimer greater than 1 µg/mL could help clinicians to identify patients with poor prognosis at an early stage</a:t>
            </a:r>
            <a:endParaRPr lang="en-IE" sz="1350" dirty="0"/>
          </a:p>
        </p:txBody>
      </p:sp>
      <p:sp>
        <p:nvSpPr>
          <p:cNvPr id="5" name="TextBox 4">
            <a:extLst>
              <a:ext uri="{FF2B5EF4-FFF2-40B4-BE49-F238E27FC236}">
                <a16:creationId xmlns="" xmlns:a16="http://schemas.microsoft.com/office/drawing/2014/main" id="{841B1EF6-A555-4C69-96E0-670D9A032A84}"/>
              </a:ext>
            </a:extLst>
          </p:cNvPr>
          <p:cNvSpPr txBox="1"/>
          <p:nvPr/>
        </p:nvSpPr>
        <p:spPr>
          <a:xfrm>
            <a:off x="892206" y="5511368"/>
            <a:ext cx="2343705" cy="300082"/>
          </a:xfrm>
          <a:prstGeom prst="rect">
            <a:avLst/>
          </a:prstGeom>
          <a:noFill/>
        </p:spPr>
        <p:txBody>
          <a:bodyPr wrap="square" rtlCol="0">
            <a:spAutoFit/>
          </a:bodyPr>
          <a:lstStyle/>
          <a:p>
            <a:r>
              <a:rPr lang="en-IE" sz="1350" dirty="0"/>
              <a:t>Zhou et al Lancet 2020</a:t>
            </a:r>
          </a:p>
        </p:txBody>
      </p:sp>
      <p:pic>
        <p:nvPicPr>
          <p:cNvPr id="1026" name="Picture 2" descr="Image result for sofa score">
            <a:extLst>
              <a:ext uri="{FF2B5EF4-FFF2-40B4-BE49-F238E27FC236}">
                <a16:creationId xmlns="" xmlns:a16="http://schemas.microsoft.com/office/drawing/2014/main" id="{A3D92AF0-94FE-4057-9091-DB2DEA813170}"/>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10074"/>
          <a:stretch/>
        </p:blipFill>
        <p:spPr bwMode="auto">
          <a:xfrm>
            <a:off x="4499992" y="1628800"/>
            <a:ext cx="4095353" cy="27650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71926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cstate="print"/>
          <a:srcRect l="49903" t="50707" r="6391" b="22403"/>
          <a:stretch>
            <a:fillRect/>
          </a:stretch>
        </p:blipFill>
        <p:spPr bwMode="auto">
          <a:xfrm>
            <a:off x="827584" y="1916832"/>
            <a:ext cx="7764520" cy="3672408"/>
          </a:xfrm>
          <a:prstGeom prst="rect">
            <a:avLst/>
          </a:prstGeom>
          <a:noFill/>
          <a:ln w="9525">
            <a:noFill/>
            <a:miter lim="800000"/>
            <a:headEnd/>
            <a:tailEnd/>
          </a:ln>
        </p:spPr>
      </p:pic>
      <p:sp>
        <p:nvSpPr>
          <p:cNvPr id="3" name="TextBox 2"/>
          <p:cNvSpPr txBox="1"/>
          <p:nvPr/>
        </p:nvSpPr>
        <p:spPr>
          <a:xfrm>
            <a:off x="1115616" y="692696"/>
            <a:ext cx="7128792" cy="584775"/>
          </a:xfrm>
          <a:prstGeom prst="rect">
            <a:avLst/>
          </a:prstGeom>
          <a:noFill/>
        </p:spPr>
        <p:txBody>
          <a:bodyPr wrap="square" rtlCol="0">
            <a:spAutoFit/>
          </a:bodyPr>
          <a:lstStyle/>
          <a:p>
            <a:r>
              <a:rPr lang="en-IE" sz="3200" b="1" dirty="0" smtClean="0"/>
              <a:t>Outcome for Patients admitted to ICU</a:t>
            </a:r>
            <a:endParaRPr lang="en-IE" sz="3200" b="1" dirty="0"/>
          </a:p>
        </p:txBody>
      </p:sp>
    </p:spTree>
    <p:extLst>
      <p:ext uri="{BB962C8B-B14F-4D97-AF65-F5344CB8AC3E}">
        <p14:creationId xmlns="" xmlns:p14="http://schemas.microsoft.com/office/powerpoint/2010/main" val="3568231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E2B5E4-15C2-4CD3-8C85-06246A5180D6}"/>
              </a:ext>
            </a:extLst>
          </p:cNvPr>
          <p:cNvSpPr>
            <a:spLocks noGrp="1"/>
          </p:cNvSpPr>
          <p:nvPr>
            <p:ph type="title" idx="4294967295"/>
          </p:nvPr>
        </p:nvSpPr>
        <p:spPr>
          <a:xfrm>
            <a:off x="467544" y="836712"/>
            <a:ext cx="3419475" cy="1128712"/>
          </a:xfrm>
        </p:spPr>
        <p:txBody>
          <a:bodyPr anchor="ctr">
            <a:normAutofit/>
          </a:bodyPr>
          <a:lstStyle/>
          <a:p>
            <a:pPr>
              <a:lnSpc>
                <a:spcPct val="90000"/>
              </a:lnSpc>
            </a:pPr>
            <a:r>
              <a:rPr lang="en-IE" sz="2700" b="1" dirty="0"/>
              <a:t>Inter Hospital transfer and COVID-19</a:t>
            </a:r>
            <a:endParaRPr lang="en-GB" sz="2700" b="1" dirty="0"/>
          </a:p>
        </p:txBody>
      </p:sp>
      <p:sp>
        <p:nvSpPr>
          <p:cNvPr id="3" name="Content Placeholder 2">
            <a:extLst>
              <a:ext uri="{FF2B5EF4-FFF2-40B4-BE49-F238E27FC236}">
                <a16:creationId xmlns="" xmlns:a16="http://schemas.microsoft.com/office/drawing/2014/main" id="{093D0391-A902-49C6-B679-0A5FF9867BF9}"/>
              </a:ext>
            </a:extLst>
          </p:cNvPr>
          <p:cNvSpPr>
            <a:spLocks noGrp="1"/>
          </p:cNvSpPr>
          <p:nvPr>
            <p:ph idx="4294967295"/>
          </p:nvPr>
        </p:nvSpPr>
        <p:spPr>
          <a:xfrm>
            <a:off x="5220072" y="1916832"/>
            <a:ext cx="3419475" cy="3979863"/>
          </a:xfrm>
        </p:spPr>
        <p:txBody>
          <a:bodyPr anchor="ctr">
            <a:normAutofit/>
          </a:bodyPr>
          <a:lstStyle/>
          <a:p>
            <a:r>
              <a:rPr lang="en-IE" sz="2400" dirty="0"/>
              <a:t>May be occasionally required</a:t>
            </a:r>
          </a:p>
          <a:p>
            <a:r>
              <a:rPr lang="en-IE" sz="2400" dirty="0"/>
              <a:t>Standard inter-hospital protocols apply with additional infections prevention and control precautions (full PPE worn by all crew and appropriate ventilator tubing filters)</a:t>
            </a:r>
          </a:p>
          <a:p>
            <a:endParaRPr lang="en-GB" sz="1700" dirty="0"/>
          </a:p>
        </p:txBody>
      </p:sp>
      <p:pic>
        <p:nvPicPr>
          <p:cNvPr id="4" name="Picture 3">
            <a:extLst>
              <a:ext uri="{FF2B5EF4-FFF2-40B4-BE49-F238E27FC236}">
                <a16:creationId xmlns="" xmlns:a16="http://schemas.microsoft.com/office/drawing/2014/main" id="{23DCE6E1-3F83-4E69-BE3E-14720AC0FBA0}"/>
              </a:ext>
            </a:extLst>
          </p:cNvPr>
          <p:cNvPicPr/>
          <p:nvPr/>
        </p:nvPicPr>
        <p:blipFill rotWithShape="1">
          <a:blip r:embed="rId3" cstate="print">
            <a:extLst>
              <a:ext uri="{28A0092B-C50C-407E-A947-70E740481C1C}">
                <a14:useLocalDpi xmlns:a14="http://schemas.microsoft.com/office/drawing/2010/main" xmlns="" val="0"/>
              </a:ext>
            </a:extLst>
          </a:blip>
          <a:srcRect l="7199" r="5130" b="-2"/>
          <a:stretch/>
        </p:blipFill>
        <p:spPr>
          <a:xfrm>
            <a:off x="467544" y="2276872"/>
            <a:ext cx="3456384" cy="3747128"/>
          </a:xfrm>
          <a:prstGeom prst="rect">
            <a:avLst/>
          </a:prstGeom>
        </p:spPr>
      </p:pic>
      <p:pic>
        <p:nvPicPr>
          <p:cNvPr id="14" name="Obraz 3" descr="zF5BmTmeAgFonjDELDNZkZ-970-80.jpg">
            <a:extLst>
              <a:ext uri="{FF2B5EF4-FFF2-40B4-BE49-F238E27FC236}">
                <a16:creationId xmlns="" xmlns:a16="http://schemas.microsoft.com/office/drawing/2014/main" id="{F7721025-CB63-4D38-9027-E1E9775287A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740352" y="116632"/>
            <a:ext cx="1246007" cy="1033765"/>
          </a:xfrm>
          <a:prstGeom prst="rect">
            <a:avLst/>
          </a:prstGeom>
        </p:spPr>
      </p:pic>
    </p:spTree>
    <p:extLst>
      <p:ext uri="{BB962C8B-B14F-4D97-AF65-F5344CB8AC3E}">
        <p14:creationId xmlns:p14="http://schemas.microsoft.com/office/powerpoint/2010/main" xmlns="" val="107244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dn.jamanetwork.com/ama/content_public/journal/jama/0/jit200008f1.png?Expires=2147483647&amp;Signature=wCI~4hkfFJBFN4mOQD9pde2xjulN8i-blU2GQkezELFhJCfMPlNM1WTS3wX~Z519brNEnP3bvD2p~PwcG~kEOyI8HZGyVAUAjLxSLoYIrSst26HQe18PSTlNmY56mt8DDRDIdBvDD7Zagfev0lGzN~cOerpQXQisFp9Dwb29TjP-v330oZ3gaZNHIhmen~KoPLD9OVtzl8X5Qs8ijonZyaQD7EawWrV~qTrYRveM-qZ77MfeBW-5DEtKejUYYQ-ho-JuUVKgAkjmKstpr2YZQRxmnyly-G8MOQhiJrjoF4smHQyVi6CQs-GwiZRTooc5bv3R3EV0hWGtZWv-ASUxlA__&amp;Key-Pair-Id=APKAIE5G5CRDK6RD3PGA"/>
          <p:cNvPicPr>
            <a:picLocks noChangeAspect="1" noChangeArrowheads="1"/>
          </p:cNvPicPr>
          <p:nvPr/>
        </p:nvPicPr>
        <p:blipFill>
          <a:blip r:embed="rId3" cstate="print"/>
          <a:srcRect/>
          <a:stretch>
            <a:fillRect/>
          </a:stretch>
        </p:blipFill>
        <p:spPr bwMode="auto">
          <a:xfrm>
            <a:off x="1979712" y="78268"/>
            <a:ext cx="4392488" cy="6732710"/>
          </a:xfrm>
          <a:prstGeom prst="rect">
            <a:avLst/>
          </a:prstGeom>
          <a:noFill/>
        </p:spPr>
      </p:pic>
    </p:spTree>
    <p:extLst>
      <p:ext uri="{BB962C8B-B14F-4D97-AF65-F5344CB8AC3E}">
        <p14:creationId xmlns:p14="http://schemas.microsoft.com/office/powerpoint/2010/main" xmlns="" val="1098400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FB5B0058-AF13-4859-B429-4EDDE2A26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 xmlns:a16="http://schemas.microsoft.com/office/drawing/2014/main" id="{256E6163-A82A-4B53-BAF2-E525933B9A56}"/>
              </a:ext>
            </a:extLst>
          </p:cNvPr>
          <p:cNvSpPr>
            <a:spLocks noGrp="1"/>
          </p:cNvSpPr>
          <p:nvPr>
            <p:ph type="title"/>
          </p:nvPr>
        </p:nvSpPr>
        <p:spPr>
          <a:xfrm>
            <a:off x="683568" y="2708920"/>
            <a:ext cx="3454005" cy="2387600"/>
          </a:xfrm>
        </p:spPr>
        <p:txBody>
          <a:bodyPr vert="horz" lIns="91440" tIns="45720" rIns="91440" bIns="45720" rtlCol="0" anchor="b">
            <a:normAutofit/>
          </a:bodyPr>
          <a:lstStyle/>
          <a:p>
            <a:pPr>
              <a:lnSpc>
                <a:spcPct val="90000"/>
              </a:lnSpc>
            </a:pPr>
            <a:r>
              <a:rPr lang="en-US" sz="2800" dirty="0" smtClean="0"/>
              <a:t>CARDIOPULMONARY RESUSCIATION &amp; DNAR DECISION MAKING DURING COVID-19  </a:t>
            </a:r>
            <a:endParaRPr lang="en-US" sz="2800" dirty="0"/>
          </a:p>
        </p:txBody>
      </p:sp>
      <p:pic>
        <p:nvPicPr>
          <p:cNvPr id="4" name="Obraz 3" descr="zF5BmTmeAgFonjDELDNZkZ-970-80.jpg">
            <a:extLst>
              <a:ext uri="{FF2B5EF4-FFF2-40B4-BE49-F238E27FC236}">
                <a16:creationId xmlns="" xmlns:a16="http://schemas.microsoft.com/office/drawing/2014/main" id="{16E35CA0-9211-41D0-A66F-BBB5C68FE744}"/>
              </a:ext>
            </a:extLst>
          </p:cNvPr>
          <p:cNvPicPr>
            <a:picLocks noChangeAspect="1"/>
          </p:cNvPicPr>
          <p:nvPr/>
        </p:nvPicPr>
        <p:blipFill rotWithShape="1">
          <a:blip r:embed="rId2" cstate="print">
            <a:alphaModFix/>
            <a:extLst>
              <a:ext uri="{28A0092B-C50C-407E-A947-70E740481C1C}">
                <a14:useLocalDpi xmlns:a14="http://schemas.microsoft.com/office/drawing/2010/main" xmlns="" val="0"/>
              </a:ext>
            </a:extLst>
          </a:blip>
          <a:srcRect l="2589" r="19673" b="1"/>
          <a:stretch/>
        </p:blipFill>
        <p:spPr>
          <a:xfrm>
            <a:off x="4350550" y="1057275"/>
            <a:ext cx="4438051" cy="4743450"/>
          </a:xfrm>
          <a:prstGeom prst="rect">
            <a:avLst/>
          </a:prstGeom>
        </p:spPr>
      </p:pic>
      <p:sp>
        <p:nvSpPr>
          <p:cNvPr id="11" name="Rectangle 10">
            <a:extLst>
              <a:ext uri="{FF2B5EF4-FFF2-40B4-BE49-F238E27FC236}">
                <a16:creationId xmlns="" xmlns:a16="http://schemas.microsoft.com/office/drawing/2014/main" id="{D84C2E9E-0B5D-4B5F-9A1F-70EBDCE390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51845" y="1197769"/>
            <a:ext cx="8240309"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xmlns="" val="355039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350000"/>
            <a:ext cx="8229600" cy="371475"/>
          </a:xfrm>
        </p:spPr>
        <p:txBody>
          <a:bodyPr>
            <a:normAutofit fontScale="70000" lnSpcReduction="20000"/>
          </a:bodyPr>
          <a:lstStyle/>
          <a:p>
            <a:pPr>
              <a:buNone/>
            </a:pPr>
            <a:r>
              <a:rPr lang="en-US" dirty="0" smtClean="0"/>
              <a:t>Thursday 7th May</a:t>
            </a:r>
            <a:endParaRPr lang="en-US" dirty="0"/>
          </a:p>
        </p:txBody>
      </p:sp>
      <p:sp>
        <p:nvSpPr>
          <p:cNvPr id="7" name="Rectangle 6"/>
          <p:cNvSpPr/>
          <p:nvPr/>
        </p:nvSpPr>
        <p:spPr>
          <a:xfrm>
            <a:off x="251520" y="5805264"/>
            <a:ext cx="8424936" cy="461665"/>
          </a:xfrm>
          <a:prstGeom prst="rect">
            <a:avLst/>
          </a:prstGeom>
        </p:spPr>
        <p:txBody>
          <a:bodyPr wrap="square">
            <a:spAutoFit/>
          </a:bodyPr>
          <a:lstStyle/>
          <a:p>
            <a:r>
              <a:rPr lang="en-IE" sz="1200" dirty="0">
                <a:hlinkClick r:id="rId3"/>
              </a:rPr>
              <a:t>https://gisanddata.maps.arcgis.com/apps/opsdashboard/index.html#/bda7594740fd40299423467b48e9ecf6?utm_source=vancouver%20is%20awesome&amp;utm_campaign=vancouver%20is%20awesome&amp;utm_medium=referral</a:t>
            </a:r>
            <a:endParaRPr lang="en-IE" sz="12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864" y="692696"/>
            <a:ext cx="9089136" cy="45571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186996" y="15300"/>
            <a:ext cx="7486088" cy="584775"/>
          </a:xfrm>
          <a:prstGeom prst="rect">
            <a:avLst/>
          </a:prstGeom>
          <a:noFill/>
        </p:spPr>
        <p:txBody>
          <a:bodyPr wrap="none" rtlCol="0">
            <a:spAutoFit/>
          </a:bodyPr>
          <a:lstStyle/>
          <a:p>
            <a:r>
              <a:rPr lang="en-IE" sz="3200" dirty="0" smtClean="0"/>
              <a:t>GLOBAL  DASHBOARD of COVID-19   (CSSE) </a:t>
            </a:r>
            <a:endParaRPr lang="en-IE" sz="3200" dirty="0"/>
          </a:p>
        </p:txBody>
      </p:sp>
    </p:spTree>
    <p:extLst>
      <p:ext uri="{BB962C8B-B14F-4D97-AF65-F5344CB8AC3E}">
        <p14:creationId xmlns:p14="http://schemas.microsoft.com/office/powerpoint/2010/main" xmlns="" val="40724462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5636289"/>
            <a:ext cx="3859830" cy="1200329"/>
          </a:xfrm>
          <a:prstGeom prst="rect">
            <a:avLst/>
          </a:prstGeom>
          <a:noFill/>
        </p:spPr>
        <p:txBody>
          <a:bodyPr wrap="square" rtlCol="0">
            <a:spAutoFit/>
          </a:bodyPr>
          <a:lstStyle/>
          <a:p>
            <a:r>
              <a:rPr lang="en-IE" dirty="0">
                <a:hlinkClick r:id="rId3"/>
              </a:rPr>
              <a:t>https://www.hse.ie/eng/about/who/qid/other-quality-improvement-programmes/assisteddecisionmaking/hse-guidance-cpr-dnar-v1.pdf</a:t>
            </a:r>
            <a:endParaRPr lang="en-IE"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198789"/>
            <a:ext cx="3888432" cy="53904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4788024" y="1340768"/>
            <a:ext cx="3701009" cy="3970318"/>
          </a:xfrm>
          <a:prstGeom prst="rect">
            <a:avLst/>
          </a:prstGeom>
          <a:noFill/>
        </p:spPr>
        <p:txBody>
          <a:bodyPr wrap="square" rtlCol="0">
            <a:spAutoFit/>
          </a:bodyPr>
          <a:lstStyle/>
          <a:p>
            <a:r>
              <a:rPr lang="en-IE" dirty="0"/>
              <a:t>This guidance is for health and social care professionals (HSCP’s) regarding advance care planning and cardiopulmonary resuscitation (CPR) decision-making including making Do Not Attempt Resuscitation (DNAR) decisions. It is provided in the context of the COVID-19 pandemic.  </a:t>
            </a:r>
            <a:endParaRPr lang="en-IE" dirty="0" smtClean="0"/>
          </a:p>
          <a:p>
            <a:endParaRPr lang="en-IE" dirty="0"/>
          </a:p>
          <a:p>
            <a:endParaRPr lang="en-IE" dirty="0" smtClean="0"/>
          </a:p>
          <a:p>
            <a:r>
              <a:rPr lang="en-IE" dirty="0"/>
              <a:t>HSE National Quality Improvement Team, Office of the Chief Clinical Officer </a:t>
            </a:r>
          </a:p>
          <a:p>
            <a:r>
              <a:rPr lang="en-IE" dirty="0"/>
              <a:t> </a:t>
            </a:r>
          </a:p>
        </p:txBody>
      </p:sp>
      <p:graphicFrame>
        <p:nvGraphicFramePr>
          <p:cNvPr id="4" name="Object 3"/>
          <p:cNvGraphicFramePr>
            <a:graphicFrameLocks noChangeAspect="1"/>
          </p:cNvGraphicFramePr>
          <p:nvPr>
            <p:extLst>
              <p:ext uri="{D42A27DB-BD31-4B8C-83A1-F6EECF244321}">
                <p14:modId xmlns:p14="http://schemas.microsoft.com/office/powerpoint/2010/main" xmlns="" val="3663718096"/>
              </p:ext>
            </p:extLst>
          </p:nvPr>
        </p:nvGraphicFramePr>
        <p:xfrm>
          <a:off x="5940152" y="5203488"/>
          <a:ext cx="914400" cy="771525"/>
        </p:xfrm>
        <a:graphic>
          <a:graphicData uri="http://schemas.openxmlformats.org/presentationml/2006/ole">
            <p:oleObj spid="_x0000_s2053" name="Acrobat Document" showAsIcon="1" r:id="rId5" imgW="914400" imgH="771480" progId="AcroExch.Document.DC">
              <p:embed/>
            </p:oleObj>
          </a:graphicData>
        </a:graphic>
      </p:graphicFrame>
    </p:spTree>
    <p:extLst>
      <p:ext uri="{BB962C8B-B14F-4D97-AF65-F5344CB8AC3E}">
        <p14:creationId xmlns:p14="http://schemas.microsoft.com/office/powerpoint/2010/main" xmlns="" val="4207103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12" y="3493622"/>
            <a:ext cx="2196188" cy="2975583"/>
          </a:xfrm>
          <a:prstGeom prst="rect">
            <a:avLst/>
          </a:prstGeom>
          <a:noFill/>
        </p:spPr>
        <p:txBody>
          <a:bodyPr wrap="square" lIns="51206" tIns="25603" rIns="51206" bIns="25603" rtlCol="0">
            <a:spAutoFit/>
          </a:bodyPr>
          <a:lstStyle/>
          <a:p>
            <a:pPr algn="ctr"/>
            <a:r>
              <a:rPr lang="en-IE" sz="2200" b="1" dirty="0">
                <a:solidFill>
                  <a:srgbClr val="0070C0"/>
                </a:solidFill>
              </a:rPr>
              <a:t>In-hospital </a:t>
            </a:r>
          </a:p>
          <a:p>
            <a:pPr algn="ctr"/>
            <a:r>
              <a:rPr lang="en-IE" sz="2200" b="1" dirty="0">
                <a:solidFill>
                  <a:srgbClr val="0070C0"/>
                </a:solidFill>
              </a:rPr>
              <a:t>Cardiopulmonary </a:t>
            </a:r>
          </a:p>
          <a:p>
            <a:pPr algn="ctr"/>
            <a:r>
              <a:rPr lang="en-IE" sz="2200" b="1" dirty="0">
                <a:solidFill>
                  <a:srgbClr val="0070C0"/>
                </a:solidFill>
              </a:rPr>
              <a:t>Resuscitation (CPR) </a:t>
            </a:r>
            <a:r>
              <a:rPr lang="en-IE" sz="1300" b="1" dirty="0"/>
              <a:t>for Suspected / Confirmed COVID-19 cases </a:t>
            </a:r>
          </a:p>
          <a:p>
            <a:endParaRPr lang="en-IE" sz="1300" b="1" dirty="0"/>
          </a:p>
          <a:p>
            <a:pPr algn="just"/>
            <a:r>
              <a:rPr lang="en-IE" sz="1100" b="1" dirty="0"/>
              <a:t>Download </a:t>
            </a:r>
            <a:r>
              <a:rPr lang="en-IE" sz="1100" b="1" dirty="0" err="1"/>
              <a:t>infographic</a:t>
            </a:r>
            <a:r>
              <a:rPr lang="en-IE" sz="1100" b="1" dirty="0"/>
              <a:t> at </a:t>
            </a:r>
          </a:p>
          <a:p>
            <a:pPr algn="just"/>
            <a:r>
              <a:rPr lang="en-IE" dirty="0">
                <a:hlinkClick r:id="rId2"/>
              </a:rPr>
              <a:t>http://hse.drsteevenslibrary.ie/ld.php?content_id=32825294</a:t>
            </a:r>
            <a:r>
              <a:rPr lang="en-IE" sz="1100" b="1" dirty="0">
                <a:solidFill>
                  <a:srgbClr val="0070C0"/>
                </a:solidFill>
              </a:rPr>
              <a:t/>
            </a:r>
            <a:br>
              <a:rPr lang="en-IE" sz="1100" b="1" dirty="0">
                <a:solidFill>
                  <a:srgbClr val="0070C0"/>
                </a:solidFill>
              </a:rPr>
            </a:br>
            <a:r>
              <a:rPr lang="en-IE" sz="1100" b="1" dirty="0">
                <a:solidFill>
                  <a:srgbClr val="0070C0"/>
                </a:solidFill>
              </a:rPr>
              <a:t> </a:t>
            </a:r>
          </a:p>
        </p:txBody>
      </p:sp>
      <p:pic>
        <p:nvPicPr>
          <p:cNvPr id="12" name="Picture 2"/>
          <p:cNvPicPr>
            <a:picLocks noChangeAspect="1"/>
          </p:cNvPicPr>
          <p:nvPr/>
        </p:nvPicPr>
        <p:blipFill>
          <a:blip r:embed="rId3" cstate="print"/>
          <a:srcRect/>
          <a:stretch>
            <a:fillRect/>
          </a:stretch>
        </p:blipFill>
        <p:spPr>
          <a:xfrm>
            <a:off x="433366" y="1803400"/>
            <a:ext cx="1236400" cy="1648533"/>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19400" y="188639"/>
            <a:ext cx="2781300" cy="65859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10300" y="188639"/>
            <a:ext cx="2476500" cy="65318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descr="C:\Users\ciarahhughes\Desktop\COVID-19\LOGOS\COVID-19-IPC-Logo.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8536" y="330200"/>
            <a:ext cx="886364" cy="118181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AutoShape 2"/>
          <p:cNvSpPr/>
          <p:nvPr/>
        </p:nvSpPr>
        <p:spPr>
          <a:xfrm>
            <a:off x="2227251" y="449270"/>
            <a:ext cx="93651" cy="5742983"/>
          </a:xfrm>
          <a:prstGeom prst="rect">
            <a:avLst/>
          </a:prstGeom>
          <a:solidFill>
            <a:srgbClr val="257969"/>
          </a:solidFill>
        </p:spPr>
      </p:sp>
    </p:spTree>
    <p:extLst>
      <p:ext uri="{BB962C8B-B14F-4D97-AF65-F5344CB8AC3E}">
        <p14:creationId xmlns:p14="http://schemas.microsoft.com/office/powerpoint/2010/main" xmlns="" val="41828964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330628" y="1955800"/>
            <a:ext cx="2399626" cy="2693045"/>
            <a:chOff x="-326099" y="553791"/>
            <a:chExt cx="24108186" cy="8063680"/>
          </a:xfrm>
        </p:grpSpPr>
        <p:sp>
          <p:nvSpPr>
            <p:cNvPr id="8" name="TextBox 8"/>
            <p:cNvSpPr txBox="1"/>
            <p:nvPr/>
          </p:nvSpPr>
          <p:spPr>
            <a:xfrm>
              <a:off x="-326099" y="553791"/>
              <a:ext cx="24108186" cy="8063680"/>
            </a:xfrm>
            <a:prstGeom prst="rect">
              <a:avLst/>
            </a:prstGeom>
          </p:spPr>
          <p:txBody>
            <a:bodyPr lIns="0" tIns="0" rIns="0" bIns="0" rtlCol="0" anchor="t">
              <a:spAutoFit/>
            </a:bodyPr>
            <a:lstStyle/>
            <a:p>
              <a:pPr>
                <a:lnSpc>
                  <a:spcPts val="3450"/>
                </a:lnSpc>
              </a:pPr>
              <a:r>
                <a:rPr lang="en-US" sz="3100" b="1" dirty="0">
                  <a:solidFill>
                    <a:srgbClr val="020301"/>
                  </a:solidFill>
                  <a:latin typeface="Calibri" panose="020F0502020204030204" pitchFamily="34" charset="0"/>
                  <a:cs typeface="Calibri" panose="020F0502020204030204" pitchFamily="34" charset="0"/>
                </a:rPr>
                <a:t>Ethical </a:t>
              </a:r>
              <a:r>
                <a:rPr lang="en-IE" sz="3100" b="1" dirty="0">
                  <a:solidFill>
                    <a:srgbClr val="020301"/>
                  </a:solidFill>
                  <a:latin typeface="Calibri" panose="020F0502020204030204" pitchFamily="34" charset="0"/>
                  <a:cs typeface="Calibri" panose="020F0502020204030204" pitchFamily="34" charset="0"/>
                </a:rPr>
                <a:t>Considerations for PPE Use by Healthcare Workers in a Pandemic</a:t>
              </a:r>
              <a:endParaRPr lang="en-US" sz="3100" b="1" dirty="0">
                <a:solidFill>
                  <a:srgbClr val="020301"/>
                </a:solidFill>
                <a:latin typeface="Calibri" panose="020F0502020204030204" pitchFamily="34" charset="0"/>
                <a:cs typeface="Calibri" panose="020F0502020204030204" pitchFamily="34" charset="0"/>
              </a:endParaRPr>
            </a:p>
          </p:txBody>
        </p:sp>
        <p:sp>
          <p:nvSpPr>
            <p:cNvPr id="9" name="TextBox 9"/>
            <p:cNvSpPr txBox="1"/>
            <p:nvPr/>
          </p:nvSpPr>
          <p:spPr>
            <a:xfrm>
              <a:off x="5" y="2602249"/>
              <a:ext cx="22360512" cy="806367"/>
            </a:xfrm>
            <a:prstGeom prst="rect">
              <a:avLst/>
            </a:prstGeom>
          </p:spPr>
          <p:txBody>
            <a:bodyPr lIns="0" tIns="0" rIns="0" bIns="0" rtlCol="0" anchor="t">
              <a:spAutoFit/>
            </a:bodyPr>
            <a:lstStyle/>
            <a:p>
              <a:pPr>
                <a:lnSpc>
                  <a:spcPts val="2135"/>
                </a:lnSpc>
              </a:pPr>
              <a:endParaRPr/>
            </a:p>
          </p:txBody>
        </p:sp>
        <p:sp>
          <p:nvSpPr>
            <p:cNvPr id="10" name="TextBox 10"/>
            <p:cNvSpPr txBox="1"/>
            <p:nvPr/>
          </p:nvSpPr>
          <p:spPr>
            <a:xfrm>
              <a:off x="5" y="3562128"/>
              <a:ext cx="19992157" cy="691171"/>
            </a:xfrm>
            <a:prstGeom prst="rect">
              <a:avLst/>
            </a:prstGeom>
          </p:spPr>
          <p:txBody>
            <a:bodyPr lIns="0" tIns="0" rIns="0" bIns="0" rtlCol="0" anchor="t">
              <a:spAutoFit/>
            </a:bodyPr>
            <a:lstStyle/>
            <a:p>
              <a:pPr>
                <a:lnSpc>
                  <a:spcPts val="1751"/>
                </a:lnSpc>
              </a:pPr>
              <a:endParaRPr/>
            </a:p>
          </p:txBody>
        </p:sp>
      </p:grpSp>
      <p:sp>
        <p:nvSpPr>
          <p:cNvPr id="21" name="AutoShape 2"/>
          <p:cNvSpPr/>
          <p:nvPr/>
        </p:nvSpPr>
        <p:spPr>
          <a:xfrm>
            <a:off x="2915816" y="471769"/>
            <a:ext cx="93651" cy="5742983"/>
          </a:xfrm>
          <a:prstGeom prst="rect">
            <a:avLst/>
          </a:prstGeom>
          <a:solidFill>
            <a:srgbClr val="257969"/>
          </a:solidFill>
        </p:spPr>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8536" y="348729"/>
            <a:ext cx="1913665" cy="9200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descr="C:\Program Files (x86)\Microsoft Office\MEDIA\CAGCAT10\j0300840.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22150" y="5440959"/>
            <a:ext cx="907542" cy="10192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8536" y="2132856"/>
            <a:ext cx="2511718" cy="2954655"/>
          </a:xfrm>
          <a:prstGeom prst="rect">
            <a:avLst/>
          </a:prstGeom>
          <a:noFill/>
        </p:spPr>
        <p:txBody>
          <a:bodyPr wrap="square" rtlCol="0">
            <a:spAutoFit/>
          </a:bodyPr>
          <a:lstStyle/>
          <a:p>
            <a:pPr algn="ctr"/>
            <a:r>
              <a:rPr lang="en-IE" sz="2800" b="1" dirty="0"/>
              <a:t>Ethical Considerations Relating to Critical Care in the context of COVID-19 </a:t>
            </a:r>
          </a:p>
          <a:p>
            <a:pPr algn="ctr"/>
            <a:endParaRPr lang="en-IE" b="1" dirty="0"/>
          </a:p>
        </p:txBody>
      </p:sp>
      <p:sp>
        <p:nvSpPr>
          <p:cNvPr id="4" name="TextBox 3"/>
          <p:cNvSpPr txBox="1"/>
          <p:nvPr/>
        </p:nvSpPr>
        <p:spPr>
          <a:xfrm>
            <a:off x="3491880" y="517028"/>
            <a:ext cx="5328592" cy="6186309"/>
          </a:xfrm>
          <a:prstGeom prst="rect">
            <a:avLst/>
          </a:prstGeom>
          <a:noFill/>
        </p:spPr>
        <p:txBody>
          <a:bodyPr wrap="square" rtlCol="0">
            <a:spAutoFit/>
          </a:bodyPr>
          <a:lstStyle/>
          <a:p>
            <a:r>
              <a:rPr lang="en-IE" dirty="0"/>
              <a:t>T</a:t>
            </a:r>
            <a:r>
              <a:rPr lang="en-IE" dirty="0" smtClean="0"/>
              <a:t>he </a:t>
            </a:r>
            <a:r>
              <a:rPr lang="en-IE" dirty="0"/>
              <a:t>National Public Health Emergency Team (NPHET) approved the guidance document “Ethical considerations relating to critical care in the context of COVID-19</a:t>
            </a:r>
            <a:r>
              <a:rPr lang="en-IE" dirty="0" smtClean="0"/>
              <a:t>”. (April 3</a:t>
            </a:r>
            <a:r>
              <a:rPr lang="en-IE" baseline="30000" dirty="0" smtClean="0"/>
              <a:t>rd</a:t>
            </a:r>
            <a:r>
              <a:rPr lang="en-IE" dirty="0" smtClean="0"/>
              <a:t>).</a:t>
            </a:r>
          </a:p>
          <a:p>
            <a:endParaRPr lang="en-IE" dirty="0"/>
          </a:p>
          <a:p>
            <a:r>
              <a:rPr lang="en-IE" dirty="0"/>
              <a:t>This guidance is directed at clinical staff who may be involved in making decisions regarding the prioritisation of critical care resources in the context of COVID-19</a:t>
            </a:r>
            <a:r>
              <a:rPr lang="en-IE" dirty="0" smtClean="0"/>
              <a:t>.</a:t>
            </a:r>
          </a:p>
          <a:p>
            <a:endParaRPr lang="en-IE" dirty="0"/>
          </a:p>
          <a:p>
            <a:r>
              <a:rPr lang="en-IE" dirty="0" smtClean="0"/>
              <a:t>In particular to situations  </a:t>
            </a:r>
            <a:r>
              <a:rPr lang="en-IE" dirty="0"/>
              <a:t>where resource scarcity arises and rationing decisions have to be made </a:t>
            </a:r>
            <a:r>
              <a:rPr lang="en-IE" dirty="0" smtClean="0"/>
              <a:t>.</a:t>
            </a:r>
          </a:p>
          <a:p>
            <a:endParaRPr lang="en-IE" dirty="0"/>
          </a:p>
          <a:p>
            <a:r>
              <a:rPr lang="en-IE" dirty="0" smtClean="0"/>
              <a:t>Patients </a:t>
            </a:r>
            <a:r>
              <a:rPr lang="en-IE" dirty="0"/>
              <a:t>with COVID-19 and other patients requiring intensive care are treated according to the same criteria. Available resources are to be allocated fairly and in a consistent manner.</a:t>
            </a:r>
          </a:p>
          <a:p>
            <a:endParaRPr lang="en-IE" dirty="0"/>
          </a:p>
          <a:p>
            <a:r>
              <a:rPr lang="en-IE" dirty="0">
                <a:hlinkClick r:id="rId5"/>
              </a:rPr>
              <a:t>https://www.gov.ie/en/publication/13ead5-ethical-considerations-relating-to-critical-care-in-the-context-of-c</a:t>
            </a:r>
            <a:endParaRPr lang="en-IE" dirty="0"/>
          </a:p>
          <a:p>
            <a:endParaRPr lang="en-IE" dirty="0"/>
          </a:p>
        </p:txBody>
      </p:sp>
    </p:spTree>
    <p:extLst>
      <p:ext uri="{BB962C8B-B14F-4D97-AF65-F5344CB8AC3E}">
        <p14:creationId xmlns:p14="http://schemas.microsoft.com/office/powerpoint/2010/main" xmlns="" val="26309976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53F7E7-053D-468A-BE2D-0861E63D1216}"/>
              </a:ext>
            </a:extLst>
          </p:cNvPr>
          <p:cNvSpPr>
            <a:spLocks noGrp="1"/>
          </p:cNvSpPr>
          <p:nvPr>
            <p:ph type="title"/>
          </p:nvPr>
        </p:nvSpPr>
        <p:spPr/>
        <p:txBody>
          <a:bodyPr/>
          <a:lstStyle/>
          <a:p>
            <a:r>
              <a:rPr lang="en-IE" dirty="0"/>
              <a:t>Conclusions</a:t>
            </a:r>
            <a:endParaRPr lang="en-GB" dirty="0"/>
          </a:p>
        </p:txBody>
      </p:sp>
      <p:sp>
        <p:nvSpPr>
          <p:cNvPr id="3" name="Content Placeholder 2">
            <a:extLst>
              <a:ext uri="{FF2B5EF4-FFF2-40B4-BE49-F238E27FC236}">
                <a16:creationId xmlns="" xmlns:a16="http://schemas.microsoft.com/office/drawing/2014/main" id="{14E567F8-19C0-40A1-B8C8-837B0D1D41B7}"/>
              </a:ext>
            </a:extLst>
          </p:cNvPr>
          <p:cNvSpPr>
            <a:spLocks noGrp="1"/>
          </p:cNvSpPr>
          <p:nvPr>
            <p:ph idx="1"/>
          </p:nvPr>
        </p:nvSpPr>
        <p:spPr/>
        <p:txBody>
          <a:bodyPr>
            <a:normAutofit fontScale="85000" lnSpcReduction="20000"/>
          </a:bodyPr>
          <a:lstStyle/>
          <a:p>
            <a:r>
              <a:rPr lang="en-IE" dirty="0" smtClean="0"/>
              <a:t>Ongoing need for ICU care of 150-200 COVID patients</a:t>
            </a:r>
          </a:p>
          <a:p>
            <a:r>
              <a:rPr lang="en-IE" dirty="0" smtClean="0"/>
              <a:t>Prevent </a:t>
            </a:r>
            <a:r>
              <a:rPr lang="en-IE" dirty="0" err="1" smtClean="0"/>
              <a:t>Nosocomial</a:t>
            </a:r>
            <a:r>
              <a:rPr lang="en-IE" dirty="0" smtClean="0"/>
              <a:t> infection</a:t>
            </a:r>
            <a:endParaRPr lang="en-IE" dirty="0"/>
          </a:p>
          <a:p>
            <a:r>
              <a:rPr lang="en-IE" dirty="0" smtClean="0"/>
              <a:t>Aim for </a:t>
            </a:r>
            <a:r>
              <a:rPr lang="en-IE" dirty="0" err="1" smtClean="0"/>
              <a:t>euvolaemia</a:t>
            </a:r>
            <a:endParaRPr lang="en-IE" dirty="0" smtClean="0"/>
          </a:p>
          <a:p>
            <a:r>
              <a:rPr lang="en-IE" dirty="0" smtClean="0"/>
              <a:t>Some </a:t>
            </a:r>
            <a:r>
              <a:rPr lang="en-IE" dirty="0"/>
              <a:t>patients will manage on </a:t>
            </a:r>
            <a:r>
              <a:rPr lang="en-IE" dirty="0" smtClean="0"/>
              <a:t>CPAP</a:t>
            </a:r>
          </a:p>
          <a:p>
            <a:r>
              <a:rPr lang="en-IE" dirty="0" smtClean="0"/>
              <a:t>Intubate early in deteriorating patients</a:t>
            </a:r>
            <a:endParaRPr lang="en-IE" dirty="0"/>
          </a:p>
          <a:p>
            <a:r>
              <a:rPr lang="en-IE" dirty="0"/>
              <a:t>Standard ARDS care</a:t>
            </a:r>
          </a:p>
          <a:p>
            <a:r>
              <a:rPr lang="en-IE" dirty="0"/>
              <a:t>1-2 weeks on IPPV</a:t>
            </a:r>
          </a:p>
          <a:p>
            <a:r>
              <a:rPr lang="en-IE" dirty="0" smtClean="0"/>
              <a:t>Low </a:t>
            </a:r>
            <a:r>
              <a:rPr lang="en-IE" dirty="0"/>
              <a:t>threshold for therapeutic anticoagulation</a:t>
            </a:r>
          </a:p>
          <a:p>
            <a:r>
              <a:rPr lang="en-IE" dirty="0"/>
              <a:t>ICU </a:t>
            </a:r>
            <a:r>
              <a:rPr lang="en-IE" dirty="0" smtClean="0"/>
              <a:t>mortality likely 20-50%</a:t>
            </a:r>
            <a:endParaRPr lang="en-IE" dirty="0"/>
          </a:p>
          <a:p>
            <a:r>
              <a:rPr lang="en-IE" dirty="0"/>
              <a:t>Await </a:t>
            </a:r>
            <a:r>
              <a:rPr lang="en-IE" dirty="0" smtClean="0"/>
              <a:t>RCT for effective treatments</a:t>
            </a:r>
            <a:endParaRPr lang="en-IE" dirty="0"/>
          </a:p>
        </p:txBody>
      </p:sp>
      <p:pic>
        <p:nvPicPr>
          <p:cNvPr id="4" name="Obraz 3" descr="zF5BmTmeAgFonjDELDNZkZ-970-80.jpg">
            <a:extLst>
              <a:ext uri="{FF2B5EF4-FFF2-40B4-BE49-F238E27FC236}">
                <a16:creationId xmlns="" xmlns:a16="http://schemas.microsoft.com/office/drawing/2014/main" id="{67F34DCE-B162-4830-BD59-ABE31234EFD5}"/>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15319" b="-1"/>
          <a:stretch/>
        </p:blipFill>
        <p:spPr>
          <a:xfrm>
            <a:off x="7452320" y="260648"/>
            <a:ext cx="1326382" cy="1296144"/>
          </a:xfrm>
          <a:prstGeom prst="rect">
            <a:avLst/>
          </a:prstGeom>
        </p:spPr>
      </p:pic>
    </p:spTree>
    <p:extLst>
      <p:ext uri="{BB962C8B-B14F-4D97-AF65-F5344CB8AC3E}">
        <p14:creationId xmlns="" xmlns:p14="http://schemas.microsoft.com/office/powerpoint/2010/main" val="857115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3"/>
          <p:cNvSpPr txBox="1"/>
          <p:nvPr/>
        </p:nvSpPr>
        <p:spPr>
          <a:xfrm>
            <a:off x="2438400" y="482600"/>
            <a:ext cx="6577111" cy="5309146"/>
          </a:xfrm>
          <a:prstGeom prst="rect">
            <a:avLst/>
          </a:prstGeom>
        </p:spPr>
        <p:txBody>
          <a:bodyPr wrap="square" lIns="0" tIns="0" rIns="0" bIns="0" rtlCol="0" anchor="t">
            <a:spAutoFit/>
          </a:bodyPr>
          <a:lstStyle/>
          <a:p>
            <a:r>
              <a:rPr lang="en-US" sz="2900" b="1" dirty="0">
                <a:solidFill>
                  <a:schemeClr val="bg1"/>
                </a:solidFill>
                <a:latin typeface="+mj-lt"/>
              </a:rPr>
              <a:t>ACCESS TO LATEST COVID-19 INFORMATION – HSE</a:t>
            </a:r>
          </a:p>
          <a:p>
            <a:endParaRPr lang="en-IE" sz="1700" b="1" dirty="0">
              <a:solidFill>
                <a:schemeClr val="bg1"/>
              </a:solidFill>
              <a:latin typeface="+mj-lt"/>
            </a:endParaRPr>
          </a:p>
          <a:p>
            <a:pPr marL="320040" indent="-320040">
              <a:buFont typeface="Arial" panose="020B0604020202020204" pitchFamily="34" charset="0"/>
              <a:buChar char="•"/>
            </a:pPr>
            <a:r>
              <a:rPr lang="en-IE" sz="2000" b="1" dirty="0">
                <a:solidFill>
                  <a:schemeClr val="bg1"/>
                </a:solidFill>
              </a:rPr>
              <a:t>The HSE have developed a repository for Interim Clinical Guidance intended for the Clinical Community</a:t>
            </a:r>
          </a:p>
          <a:p>
            <a:r>
              <a:rPr lang="en-IE" sz="2000" b="1" dirty="0">
                <a:solidFill>
                  <a:schemeClr val="bg1"/>
                </a:solidFill>
              </a:rPr>
              <a:t> </a:t>
            </a:r>
          </a:p>
          <a:p>
            <a:pPr marL="320040" indent="-320040">
              <a:buFont typeface="Arial" panose="020B0604020202020204" pitchFamily="34" charset="0"/>
              <a:buChar char="•"/>
            </a:pPr>
            <a:r>
              <a:rPr lang="en-IE" sz="2000" dirty="0">
                <a:solidFill>
                  <a:schemeClr val="bg1"/>
                </a:solidFill>
              </a:rPr>
              <a:t>This site provides a </a:t>
            </a:r>
            <a:r>
              <a:rPr lang="en-IE" sz="2000" b="1" dirty="0">
                <a:solidFill>
                  <a:schemeClr val="bg1"/>
                </a:solidFill>
              </a:rPr>
              <a:t>national accessible repository of clinical guidance and latest research evidence</a:t>
            </a:r>
            <a:r>
              <a:rPr lang="en-IE" sz="2000" dirty="0">
                <a:solidFill>
                  <a:schemeClr val="bg1"/>
                </a:solidFill>
              </a:rPr>
              <a:t> to respond to Covid-19.</a:t>
            </a:r>
          </a:p>
          <a:p>
            <a:endParaRPr lang="en-IE" sz="2000" dirty="0">
              <a:solidFill>
                <a:schemeClr val="bg1"/>
              </a:solidFill>
            </a:endParaRPr>
          </a:p>
          <a:p>
            <a:pPr marL="320040" indent="-320040">
              <a:buFont typeface="Arial" panose="020B0604020202020204" pitchFamily="34" charset="0"/>
              <a:buChar char="•"/>
            </a:pPr>
            <a:r>
              <a:rPr lang="en-IE" sz="2000" dirty="0">
                <a:solidFill>
                  <a:schemeClr val="bg1"/>
                </a:solidFill>
              </a:rPr>
              <a:t>The content of the site</a:t>
            </a:r>
            <a:r>
              <a:rPr lang="en-IE" sz="2000" b="1" dirty="0">
                <a:solidFill>
                  <a:schemeClr val="bg1"/>
                </a:solidFill>
              </a:rPr>
              <a:t> is not meant to replace clinical judgment or specialist consultation</a:t>
            </a:r>
            <a:r>
              <a:rPr lang="en-IE" sz="2000" dirty="0">
                <a:solidFill>
                  <a:schemeClr val="bg1"/>
                </a:solidFill>
              </a:rPr>
              <a:t>. The guidance will be updated as the situation changes.</a:t>
            </a:r>
          </a:p>
          <a:p>
            <a:endParaRPr lang="en-IE" sz="2000" dirty="0">
              <a:solidFill>
                <a:schemeClr val="bg1"/>
              </a:solidFill>
            </a:endParaRPr>
          </a:p>
          <a:p>
            <a:pPr marL="320040" indent="-320040">
              <a:buFont typeface="Arial" panose="020B0604020202020204" pitchFamily="34" charset="0"/>
              <a:buChar char="•"/>
            </a:pPr>
            <a:r>
              <a:rPr lang="en-IE" sz="2000" dirty="0">
                <a:solidFill>
                  <a:schemeClr val="bg1"/>
                </a:solidFill>
              </a:rPr>
              <a:t>Please click </a:t>
            </a:r>
            <a:r>
              <a:rPr lang="en-IE" sz="2000" dirty="0">
                <a:solidFill>
                  <a:schemeClr val="bg1"/>
                </a:solidFill>
                <a:hlinkClick r:id="rId3"/>
              </a:rPr>
              <a:t>here </a:t>
            </a:r>
            <a:r>
              <a:rPr lang="en-IE" sz="2000" dirty="0">
                <a:solidFill>
                  <a:schemeClr val="bg1"/>
                </a:solidFill>
              </a:rPr>
              <a:t>or copy this link into your browser</a:t>
            </a:r>
          </a:p>
          <a:p>
            <a:pPr>
              <a:lnSpc>
                <a:spcPts val="3584"/>
              </a:lnSpc>
            </a:pPr>
            <a:r>
              <a:rPr lang="en-US" sz="1100" b="1" dirty="0">
                <a:solidFill>
                  <a:schemeClr val="bg1"/>
                </a:solidFill>
                <a:latin typeface="League Spartan"/>
              </a:rPr>
              <a:t>         https://hse.drsteevenslibrary.ie/Covid19V2</a:t>
            </a:r>
          </a:p>
        </p:txBody>
      </p:sp>
      <p:pic>
        <p:nvPicPr>
          <p:cNvPr id="6" name="Picture 6"/>
          <p:cNvPicPr>
            <a:picLocks noChangeAspect="1"/>
          </p:cNvPicPr>
          <p:nvPr/>
        </p:nvPicPr>
        <p:blipFill>
          <a:blip r:embed="rId4" cstate="print"/>
          <a:srcRect/>
          <a:stretch>
            <a:fillRect/>
          </a:stretch>
        </p:blipFill>
        <p:spPr>
          <a:xfrm>
            <a:off x="327122" y="2132857"/>
            <a:ext cx="1571803" cy="2592288"/>
          </a:xfrm>
          <a:prstGeom prst="rect">
            <a:avLst/>
          </a:prstGeom>
          <a:solidFill>
            <a:schemeClr val="bg1"/>
          </a:solidFill>
        </p:spPr>
      </p:pic>
      <p:sp>
        <p:nvSpPr>
          <p:cNvPr id="12" name="AutoShape 2"/>
          <p:cNvSpPr/>
          <p:nvPr/>
        </p:nvSpPr>
        <p:spPr>
          <a:xfrm>
            <a:off x="2133600" y="483936"/>
            <a:ext cx="93651" cy="5742983"/>
          </a:xfrm>
          <a:prstGeom prst="rect">
            <a:avLst/>
          </a:prstGeom>
          <a:solidFill>
            <a:srgbClr val="257969"/>
          </a:solidFill>
        </p:spPr>
      </p:sp>
      <p:pic>
        <p:nvPicPr>
          <p:cNvPr id="13" name="Picture 2" descr="C:\Users\ciarahhughes\Desktop\COVID-19\LOGOS\COVID-19-IPC-Logo.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8536" y="330200"/>
            <a:ext cx="1329128" cy="11818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26465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7" y="1669417"/>
            <a:ext cx="8136904" cy="4858383"/>
          </a:xfrm>
        </p:spPr>
        <p:txBody>
          <a:bodyPr>
            <a:normAutofit/>
          </a:bodyPr>
          <a:lstStyle/>
          <a:p>
            <a:pPr algn="l">
              <a:lnSpc>
                <a:spcPct val="150000"/>
              </a:lnSpc>
            </a:pPr>
            <a:r>
              <a:rPr lang="en-IE" sz="2400" dirty="0"/>
              <a:t>Dr John Bates         </a:t>
            </a:r>
            <a:r>
              <a:rPr lang="en-IE" sz="2400" dirty="0" smtClean="0"/>
              <a:t/>
            </a:r>
            <a:br>
              <a:rPr lang="en-IE" sz="2400" dirty="0" smtClean="0"/>
            </a:br>
            <a:r>
              <a:rPr lang="en-IE" sz="2400" dirty="0" smtClean="0"/>
              <a:t> </a:t>
            </a:r>
            <a:r>
              <a:rPr lang="en-IE" sz="1800" i="1" dirty="0"/>
              <a:t>Consultant </a:t>
            </a:r>
            <a:r>
              <a:rPr lang="en-IE" sz="1800" i="1" dirty="0" err="1"/>
              <a:t>Intensivist</a:t>
            </a:r>
            <a:r>
              <a:rPr lang="en-IE" sz="1800" i="1" dirty="0"/>
              <a:t>  Dean, Joint Faculty of Intensive Care Medicine of Ireland </a:t>
            </a:r>
            <a:r>
              <a:rPr lang="en-IE" sz="2400" dirty="0" smtClean="0"/>
              <a:t/>
            </a:r>
            <a:br>
              <a:rPr lang="en-IE" sz="2400" dirty="0" smtClean="0"/>
            </a:br>
            <a:r>
              <a:rPr lang="en-IE" sz="2400" dirty="0" smtClean="0">
                <a:latin typeface="+mn-lt"/>
              </a:rPr>
              <a:t>Dr </a:t>
            </a:r>
            <a:r>
              <a:rPr lang="en-IE" sz="2400" dirty="0">
                <a:latin typeface="+mn-lt"/>
              </a:rPr>
              <a:t>Vida Hamilton    </a:t>
            </a:r>
            <a:r>
              <a:rPr lang="en-IE" sz="2400" dirty="0" smtClean="0">
                <a:latin typeface="+mn-lt"/>
              </a:rPr>
              <a:t/>
            </a:r>
            <a:br>
              <a:rPr lang="en-IE" sz="2400" dirty="0" smtClean="0">
                <a:latin typeface="+mn-lt"/>
              </a:rPr>
            </a:br>
            <a:r>
              <a:rPr lang="en-IE" sz="1800" i="1" dirty="0" smtClean="0">
                <a:latin typeface="+mn-lt"/>
              </a:rPr>
              <a:t>Consultant </a:t>
            </a:r>
            <a:r>
              <a:rPr lang="en-IE" sz="1800" i="1" dirty="0" err="1">
                <a:latin typeface="+mn-lt"/>
              </a:rPr>
              <a:t>Intensivist</a:t>
            </a:r>
            <a:r>
              <a:rPr lang="en-IE" sz="1800" i="1" dirty="0">
                <a:latin typeface="+mn-lt"/>
              </a:rPr>
              <a:t> and National Clinical Advisor and Group Lead (Acute Hospitals)</a:t>
            </a:r>
            <a:r>
              <a:rPr lang="en-IE" sz="1300" dirty="0">
                <a:latin typeface="+mn-lt"/>
              </a:rPr>
              <a:t/>
            </a:r>
            <a:br>
              <a:rPr lang="en-IE" sz="1300" dirty="0">
                <a:latin typeface="+mn-lt"/>
              </a:rPr>
            </a:br>
            <a:r>
              <a:rPr lang="en-IE" sz="1300" dirty="0"/>
              <a:t/>
            </a:r>
            <a:br>
              <a:rPr lang="en-IE" sz="1300" dirty="0"/>
            </a:br>
            <a:endParaRPr lang="en-IE" sz="1300" dirty="0">
              <a:latin typeface="+mn-lt"/>
            </a:endParaRPr>
          </a:p>
        </p:txBody>
      </p:sp>
      <p:sp>
        <p:nvSpPr>
          <p:cNvPr id="4" name="TextBox 3"/>
          <p:cNvSpPr txBox="1"/>
          <p:nvPr/>
        </p:nvSpPr>
        <p:spPr>
          <a:xfrm>
            <a:off x="1907705" y="574613"/>
            <a:ext cx="5993177" cy="923330"/>
          </a:xfrm>
          <a:prstGeom prst="rect">
            <a:avLst/>
          </a:prstGeom>
          <a:noFill/>
        </p:spPr>
        <p:txBody>
          <a:bodyPr wrap="none" lIns="91439" tIns="45720" rIns="91439" bIns="45720" rtlCol="0">
            <a:spAutoFit/>
          </a:bodyPr>
          <a:lstStyle/>
          <a:p>
            <a:r>
              <a:rPr lang="en-IE" sz="5400" b="1" dirty="0"/>
              <a:t>Acknowledgements </a:t>
            </a:r>
          </a:p>
        </p:txBody>
      </p:sp>
      <p:pic>
        <p:nvPicPr>
          <p:cNvPr id="6" name="Picture 2" descr="C:\Users\ciarahhughes\Desktop\COVID-19\LOGOS\COVID-19-IPC-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8536" y="330200"/>
            <a:ext cx="886364" cy="118181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0" y="5877273"/>
            <a:ext cx="640124" cy="8425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AutoShape 2"/>
          <p:cNvSpPr/>
          <p:nvPr/>
        </p:nvSpPr>
        <p:spPr>
          <a:xfrm>
            <a:off x="9027812" y="0"/>
            <a:ext cx="116188" cy="6858000"/>
          </a:xfrm>
          <a:prstGeom prst="rect">
            <a:avLst/>
          </a:prstGeom>
          <a:solidFill>
            <a:srgbClr val="257969"/>
          </a:solidFill>
        </p:spPr>
      </p:sp>
    </p:spTree>
    <p:extLst>
      <p:ext uri="{BB962C8B-B14F-4D97-AF65-F5344CB8AC3E}">
        <p14:creationId xmlns:p14="http://schemas.microsoft.com/office/powerpoint/2010/main" xmlns="" val="19122963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IE" sz="2800" b="1" dirty="0"/>
              <a:t>Useful Resources</a:t>
            </a:r>
            <a:r>
              <a:rPr lang="pl-PL" sz="2800" b="1" dirty="0"/>
              <a:t>:</a:t>
            </a:r>
          </a:p>
        </p:txBody>
      </p:sp>
      <p:sp>
        <p:nvSpPr>
          <p:cNvPr id="3" name="Symbol zastępczy zawartości 2"/>
          <p:cNvSpPr>
            <a:spLocks noGrp="1"/>
          </p:cNvSpPr>
          <p:nvPr>
            <p:ph idx="1"/>
          </p:nvPr>
        </p:nvSpPr>
        <p:spPr>
          <a:solidFill>
            <a:schemeClr val="tx1"/>
          </a:solidFill>
          <a:ln>
            <a:solidFill>
              <a:schemeClr val="tx1"/>
            </a:solidFill>
          </a:ln>
        </p:spPr>
        <p:txBody>
          <a:bodyPr>
            <a:normAutofit/>
          </a:bodyPr>
          <a:lstStyle/>
          <a:p>
            <a:pPr marL="0" indent="0">
              <a:buNone/>
            </a:pPr>
            <a:endParaRPr lang="en-IE" sz="1600" b="1" dirty="0">
              <a:hlinkClick r:id="rId2"/>
            </a:endParaRPr>
          </a:p>
          <a:p>
            <a:pPr marL="0" indent="0">
              <a:buNone/>
            </a:pPr>
            <a:r>
              <a:rPr lang="en-IE" sz="1600" dirty="0">
                <a:hlinkClick r:id="rId3"/>
              </a:rPr>
              <a:t>https://www.intensivecare.ie/wp-content/uploads/2020/02/ICS-Guidelines-COVID-19-V2-1.pdf</a:t>
            </a:r>
            <a:endParaRPr lang="en-IE" sz="1600" b="1" dirty="0">
              <a:hlinkClick r:id="rId2"/>
            </a:endParaRPr>
          </a:p>
          <a:p>
            <a:pPr marL="0" indent="0">
              <a:buNone/>
            </a:pPr>
            <a:endParaRPr lang="en-IE" sz="1600" b="1" dirty="0">
              <a:hlinkClick r:id="rId2"/>
            </a:endParaRPr>
          </a:p>
          <a:p>
            <a:pPr marL="0" indent="0">
              <a:buNone/>
            </a:pPr>
            <a:r>
              <a:rPr lang="en-GB" sz="1600" dirty="0">
                <a:hlinkClick r:id="rId4"/>
              </a:rPr>
              <a:t>https://www.who.int/publications-detail/clinical-management-of-severe-acute-respiratory-infection-when-novel-coronavirus-(ncov)-infection-is-suspected</a:t>
            </a:r>
            <a:endParaRPr lang="en-GB" sz="1600" dirty="0"/>
          </a:p>
          <a:p>
            <a:pPr marL="0" indent="0">
              <a:buNone/>
            </a:pPr>
            <a:endParaRPr lang="en-IE" sz="1600" b="1" dirty="0">
              <a:hlinkClick r:id="rId2"/>
            </a:endParaRPr>
          </a:p>
          <a:p>
            <a:pPr marL="0" indent="0">
              <a:buNone/>
            </a:pPr>
            <a:r>
              <a:rPr lang="en-IE" sz="1600" dirty="0">
                <a:hlinkClick r:id="rId2"/>
              </a:rPr>
              <a:t>https://www.hpsc.ie/a-z/respiratory/coronavirus/novelcoronavirus/algorithms/</a:t>
            </a:r>
            <a:endParaRPr lang="en-IE" sz="1600" dirty="0"/>
          </a:p>
          <a:p>
            <a:pPr marL="0" indent="0">
              <a:buNone/>
            </a:pPr>
            <a:endParaRPr lang="en-IE" sz="1400" dirty="0"/>
          </a:p>
          <a:p>
            <a:pPr marL="0" indent="0">
              <a:buNone/>
            </a:pPr>
            <a:r>
              <a:rPr lang="en-IE" sz="1600" dirty="0">
                <a:hlinkClick r:id="rId5"/>
              </a:rPr>
              <a:t>https://www.hpsc.ie/a-z/respiratory/coronavirus/novelcoronavirus/guidance/</a:t>
            </a:r>
            <a:endParaRPr lang="en-IE" sz="1600" dirty="0"/>
          </a:p>
          <a:p>
            <a:pPr marL="0" indent="0">
              <a:buNone/>
            </a:pPr>
            <a:endParaRPr lang="en-IE" sz="1600" dirty="0"/>
          </a:p>
          <a:p>
            <a:pPr marL="0" indent="0">
              <a:buNone/>
            </a:pPr>
            <a:r>
              <a:rPr lang="en-IE" sz="1600" dirty="0">
                <a:hlinkClick r:id="rId6"/>
              </a:rPr>
              <a:t>https://www.nejm.org/coronavirus?cid=DM88295&amp;bid=163494080</a:t>
            </a:r>
            <a:endParaRPr lang="en-IE" sz="1600" dirty="0"/>
          </a:p>
          <a:p>
            <a:pPr marL="0" indent="0">
              <a:buNone/>
            </a:pPr>
            <a:endParaRPr lang="en-IE" sz="1400" dirty="0"/>
          </a:p>
          <a:p>
            <a:pPr marL="0" indent="0">
              <a:buNone/>
            </a:pPr>
            <a:endParaRPr lang="en-IE" sz="1400" dirty="0"/>
          </a:p>
          <a:p>
            <a:pPr marL="0" indent="0">
              <a:buNone/>
            </a:pPr>
            <a:endParaRPr lang="en-IE" sz="1400" dirty="0"/>
          </a:p>
          <a:p>
            <a:pPr marL="68580" indent="0">
              <a:buNone/>
            </a:pPr>
            <a:endParaRPr lang="pl-PL" sz="1600" dirty="0"/>
          </a:p>
        </p:txBody>
      </p:sp>
      <p:pic>
        <p:nvPicPr>
          <p:cNvPr id="4" name="Obraz 3" descr="zF5BmTmeAgFonjDELDNZkZ-970-80.jp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516216" y="4581128"/>
            <a:ext cx="1995655" cy="1655720"/>
          </a:xfrm>
          <a:prstGeom prst="rect">
            <a:avLst/>
          </a:prstGeom>
        </p:spPr>
      </p:pic>
    </p:spTree>
    <p:extLst>
      <p:ext uri="{BB962C8B-B14F-4D97-AF65-F5344CB8AC3E}">
        <p14:creationId xmlns:p14="http://schemas.microsoft.com/office/powerpoint/2010/main" xmlns="" val="10382818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IE" dirty="0"/>
              <a:t>Suggested ARDS Mechanical Ventilation Protocol</a:t>
            </a:r>
          </a:p>
        </p:txBody>
      </p:sp>
      <p:sp>
        <p:nvSpPr>
          <p:cNvPr id="3" name="Subtitle 2"/>
          <p:cNvSpPr>
            <a:spLocks noGrp="1"/>
          </p:cNvSpPr>
          <p:nvPr>
            <p:ph type="subTitle" idx="1"/>
          </p:nvPr>
        </p:nvSpPr>
        <p:spPr/>
        <p:txBody>
          <a:bodyPr/>
          <a:lstStyle/>
          <a:p>
            <a:pPr>
              <a:defRPr/>
            </a:pPr>
            <a:r>
              <a:rPr lang="en-IE" dirty="0"/>
              <a:t>For Confirmed or Suspected COVID-19</a:t>
            </a:r>
          </a:p>
          <a:p>
            <a:pPr>
              <a:defRPr/>
            </a:pPr>
            <a:r>
              <a:rPr lang="en-IE" dirty="0"/>
              <a:t>March 2020</a:t>
            </a:r>
          </a:p>
        </p:txBody>
      </p:sp>
      <p:sp>
        <p:nvSpPr>
          <p:cNvPr id="2052" name="AutoShape 2" descr="Image result for galway university hospitals logo"/>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IE"/>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1052" y="98799"/>
            <a:ext cx="6117060" cy="400110"/>
          </a:xfrm>
          <a:prstGeom prst="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2000" b="1" dirty="0"/>
              <a:t>ACUTE HYPOXIC RESPIRATORY FAILURE – PF RATIO &lt;200</a:t>
            </a:r>
            <a:endParaRPr lang="en-IE" sz="2000" b="1" dirty="0"/>
          </a:p>
        </p:txBody>
      </p:sp>
      <p:sp>
        <p:nvSpPr>
          <p:cNvPr id="3" name="Down Arrow 2"/>
          <p:cNvSpPr/>
          <p:nvPr/>
        </p:nvSpPr>
        <p:spPr>
          <a:xfrm>
            <a:off x="3862120" y="1295400"/>
            <a:ext cx="228600" cy="304800"/>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4" name="TextBox 3"/>
          <p:cNvSpPr txBox="1"/>
          <p:nvPr/>
        </p:nvSpPr>
        <p:spPr>
          <a:xfrm>
            <a:off x="2422561" y="1600200"/>
            <a:ext cx="347672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b="1" dirty="0">
                <a:solidFill>
                  <a:schemeClr val="bg1"/>
                </a:solidFill>
              </a:rPr>
              <a:t>COVID 19 PRESENT OR SUSPECTED</a:t>
            </a:r>
            <a:endParaRPr lang="en-IE" b="1" dirty="0">
              <a:solidFill>
                <a:schemeClr val="bg1"/>
              </a:solidFill>
            </a:endParaRPr>
          </a:p>
        </p:txBody>
      </p:sp>
      <p:sp>
        <p:nvSpPr>
          <p:cNvPr id="5" name="TextBox 4"/>
          <p:cNvSpPr txBox="1"/>
          <p:nvPr/>
        </p:nvSpPr>
        <p:spPr>
          <a:xfrm>
            <a:off x="5329672" y="2348880"/>
            <a:ext cx="2013115"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dirty="0" smtClean="0">
                <a:solidFill>
                  <a:schemeClr val="tx1"/>
                </a:solidFill>
              </a:rPr>
              <a:t>Aim for </a:t>
            </a:r>
            <a:r>
              <a:rPr lang="en-US" dirty="0" err="1" smtClean="0">
                <a:solidFill>
                  <a:schemeClr val="tx1"/>
                </a:solidFill>
              </a:rPr>
              <a:t>Euvolaemia</a:t>
            </a:r>
            <a:endParaRPr lang="en-IE" dirty="0">
              <a:solidFill>
                <a:schemeClr val="tx1"/>
              </a:solidFill>
            </a:endParaRPr>
          </a:p>
        </p:txBody>
      </p:sp>
      <p:sp>
        <p:nvSpPr>
          <p:cNvPr id="6" name="TextBox 5"/>
          <p:cNvSpPr txBox="1"/>
          <p:nvPr/>
        </p:nvSpPr>
        <p:spPr>
          <a:xfrm>
            <a:off x="1870390" y="2362200"/>
            <a:ext cx="1364669"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dirty="0">
                <a:solidFill>
                  <a:schemeClr val="tx1"/>
                </a:solidFill>
              </a:rPr>
              <a:t>ANTIBIOTICS</a:t>
            </a:r>
            <a:endParaRPr lang="en-IE" dirty="0">
              <a:solidFill>
                <a:schemeClr val="tx1"/>
              </a:solidFill>
            </a:endParaRPr>
          </a:p>
        </p:txBody>
      </p:sp>
      <p:sp>
        <p:nvSpPr>
          <p:cNvPr id="7" name="Down Arrow 6"/>
          <p:cNvSpPr/>
          <p:nvPr/>
        </p:nvSpPr>
        <p:spPr>
          <a:xfrm>
            <a:off x="2860990" y="1981200"/>
            <a:ext cx="228600" cy="3048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8" name="Down Arrow 7"/>
          <p:cNvSpPr/>
          <p:nvPr/>
        </p:nvSpPr>
        <p:spPr>
          <a:xfrm>
            <a:off x="4918390" y="1981200"/>
            <a:ext cx="228600" cy="3048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9" name="Down Arrow 8"/>
          <p:cNvSpPr/>
          <p:nvPr/>
        </p:nvSpPr>
        <p:spPr>
          <a:xfrm>
            <a:off x="3851590" y="1981200"/>
            <a:ext cx="228600" cy="10668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0" name="TextBox 9"/>
          <p:cNvSpPr txBox="1"/>
          <p:nvPr/>
        </p:nvSpPr>
        <p:spPr>
          <a:xfrm>
            <a:off x="1028848" y="3048000"/>
            <a:ext cx="6464655"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tx1"/>
                </a:solidFill>
              </a:rPr>
              <a:t>OXYGEN THERAPY via FACEMASK – Target PO2: 8 – 10kPa, SaO2&gt;90</a:t>
            </a:r>
            <a:endParaRPr lang="en-IE" dirty="0">
              <a:solidFill>
                <a:schemeClr val="tx1"/>
              </a:solidFill>
            </a:endParaRPr>
          </a:p>
        </p:txBody>
      </p:sp>
      <p:sp>
        <p:nvSpPr>
          <p:cNvPr id="11" name="TextBox 10"/>
          <p:cNvSpPr txBox="1"/>
          <p:nvPr/>
        </p:nvSpPr>
        <p:spPr>
          <a:xfrm>
            <a:off x="517972" y="3816417"/>
            <a:ext cx="2667000"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tx1"/>
                </a:solidFill>
              </a:rPr>
              <a:t>IMPROVED PFR &gt;200</a:t>
            </a:r>
            <a:endParaRPr lang="en-IE" dirty="0">
              <a:solidFill>
                <a:schemeClr val="tx1"/>
              </a:solidFill>
            </a:endParaRPr>
          </a:p>
        </p:txBody>
      </p:sp>
      <p:sp>
        <p:nvSpPr>
          <p:cNvPr id="12" name="Down Arrow 11"/>
          <p:cNvSpPr/>
          <p:nvPr/>
        </p:nvSpPr>
        <p:spPr>
          <a:xfrm>
            <a:off x="2403790" y="3429000"/>
            <a:ext cx="228600" cy="3810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3" name="Down Arrow 12"/>
          <p:cNvSpPr/>
          <p:nvPr/>
        </p:nvSpPr>
        <p:spPr>
          <a:xfrm>
            <a:off x="6061390" y="3429000"/>
            <a:ext cx="228600" cy="3810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4" name="TextBox 13"/>
          <p:cNvSpPr txBox="1"/>
          <p:nvPr/>
        </p:nvSpPr>
        <p:spPr>
          <a:xfrm>
            <a:off x="821719" y="5373216"/>
            <a:ext cx="6263446" cy="52322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1400" dirty="0">
                <a:solidFill>
                  <a:schemeClr val="bg1"/>
                </a:solidFill>
              </a:rPr>
              <a:t>Reassess at 30 </a:t>
            </a:r>
            <a:r>
              <a:rPr lang="en-US" sz="1400" dirty="0" err="1">
                <a:solidFill>
                  <a:schemeClr val="bg1"/>
                </a:solidFill>
              </a:rPr>
              <a:t>mins</a:t>
            </a:r>
            <a:r>
              <a:rPr lang="en-US" sz="1400" dirty="0">
                <a:solidFill>
                  <a:schemeClr val="bg1"/>
                </a:solidFill>
              </a:rPr>
              <a:t>. IF P:F ratio &lt;200 consider intubation</a:t>
            </a:r>
          </a:p>
          <a:p>
            <a:pPr algn="ctr">
              <a:defRPr/>
            </a:pPr>
            <a:r>
              <a:rPr lang="en-US" sz="1400" dirty="0">
                <a:solidFill>
                  <a:schemeClr val="bg1"/>
                </a:solidFill>
              </a:rPr>
              <a:t>IF NOT IMPROVED AT 12 HOURS or P:F ratio &lt; 150, or respiratory distress INTUBATE</a:t>
            </a:r>
          </a:p>
        </p:txBody>
      </p:sp>
      <p:sp>
        <p:nvSpPr>
          <p:cNvPr id="15" name="TextBox 14"/>
          <p:cNvSpPr txBox="1"/>
          <p:nvPr/>
        </p:nvSpPr>
        <p:spPr>
          <a:xfrm>
            <a:off x="1043608" y="6488668"/>
            <a:ext cx="6400800" cy="369332"/>
          </a:xfrm>
          <a:prstGeom prst="rect">
            <a:avLst/>
          </a:prstGeom>
          <a:solidFill>
            <a:srgbClr val="C00000"/>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bg1"/>
                </a:solidFill>
              </a:rPr>
              <a:t>INTUBATE AND VAC-PEEP – Propofol/Opioid Sedation</a:t>
            </a:r>
            <a:endParaRPr lang="en-IE" dirty="0">
              <a:solidFill>
                <a:schemeClr val="bg1"/>
              </a:solidFill>
            </a:endParaRPr>
          </a:p>
        </p:txBody>
      </p:sp>
      <p:sp>
        <p:nvSpPr>
          <p:cNvPr id="16" name="Down Arrow 15"/>
          <p:cNvSpPr/>
          <p:nvPr/>
        </p:nvSpPr>
        <p:spPr>
          <a:xfrm>
            <a:off x="4959980" y="4197417"/>
            <a:ext cx="190500" cy="3048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7" name="TextBox 16"/>
          <p:cNvSpPr txBox="1"/>
          <p:nvPr/>
        </p:nvSpPr>
        <p:spPr>
          <a:xfrm>
            <a:off x="4918390" y="3816417"/>
            <a:ext cx="2667000" cy="36933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dirty="0">
                <a:solidFill>
                  <a:schemeClr val="bg1"/>
                </a:solidFill>
              </a:rPr>
              <a:t>NOT IMPROVED PFR&lt;200</a:t>
            </a:r>
            <a:endParaRPr lang="en-IE" dirty="0">
              <a:solidFill>
                <a:schemeClr val="bg1"/>
              </a:solidFill>
            </a:endParaRPr>
          </a:p>
        </p:txBody>
      </p:sp>
      <p:sp>
        <p:nvSpPr>
          <p:cNvPr id="18" name="Down Arrow 17"/>
          <p:cNvSpPr/>
          <p:nvPr/>
        </p:nvSpPr>
        <p:spPr>
          <a:xfrm>
            <a:off x="4139952" y="4869160"/>
            <a:ext cx="228600" cy="468868"/>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9" name="TextBox 18"/>
          <p:cNvSpPr txBox="1"/>
          <p:nvPr/>
        </p:nvSpPr>
        <p:spPr>
          <a:xfrm>
            <a:off x="1331640" y="4509120"/>
            <a:ext cx="5171417" cy="369332"/>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dirty="0">
                <a:solidFill>
                  <a:schemeClr val="bg1"/>
                </a:solidFill>
              </a:rPr>
              <a:t>Consider CPAP via HELMET (if available)– 5-10cmH2O</a:t>
            </a:r>
            <a:endParaRPr lang="en-IE" dirty="0">
              <a:solidFill>
                <a:schemeClr val="bg1"/>
              </a:solidFill>
            </a:endParaRPr>
          </a:p>
        </p:txBody>
      </p:sp>
      <p:sp>
        <p:nvSpPr>
          <p:cNvPr id="21" name="Down Arrow 20"/>
          <p:cNvSpPr/>
          <p:nvPr/>
        </p:nvSpPr>
        <p:spPr>
          <a:xfrm rot="16200000">
            <a:off x="6651406" y="4445938"/>
            <a:ext cx="246388" cy="660784"/>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2" name="TextBox 21"/>
          <p:cNvSpPr txBox="1"/>
          <p:nvPr/>
        </p:nvSpPr>
        <p:spPr>
          <a:xfrm>
            <a:off x="7111777" y="4581128"/>
            <a:ext cx="2032223" cy="369332"/>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dirty="0">
                <a:solidFill>
                  <a:schemeClr val="tx1"/>
                </a:solidFill>
              </a:rPr>
              <a:t>COVID 19 negative?</a:t>
            </a:r>
            <a:endParaRPr lang="en-IE" dirty="0">
              <a:solidFill>
                <a:schemeClr val="tx1"/>
              </a:solidFill>
            </a:endParaRPr>
          </a:p>
        </p:txBody>
      </p:sp>
      <p:sp>
        <p:nvSpPr>
          <p:cNvPr id="23" name="TextBox 22"/>
          <p:cNvSpPr txBox="1"/>
          <p:nvPr/>
        </p:nvSpPr>
        <p:spPr>
          <a:xfrm>
            <a:off x="7092280" y="5373216"/>
            <a:ext cx="1447801"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tx1"/>
                </a:solidFill>
              </a:rPr>
              <a:t>HFNC ok</a:t>
            </a:r>
            <a:endParaRPr lang="en-IE" dirty="0">
              <a:solidFill>
                <a:schemeClr val="tx1"/>
              </a:solidFill>
            </a:endParaRPr>
          </a:p>
        </p:txBody>
      </p:sp>
      <p:sp>
        <p:nvSpPr>
          <p:cNvPr id="24" name="Down Arrow 23"/>
          <p:cNvSpPr/>
          <p:nvPr/>
        </p:nvSpPr>
        <p:spPr>
          <a:xfrm>
            <a:off x="7410267" y="4972614"/>
            <a:ext cx="228600" cy="367804"/>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6" name="TextBox 25"/>
          <p:cNvSpPr txBox="1"/>
          <p:nvPr/>
        </p:nvSpPr>
        <p:spPr>
          <a:xfrm>
            <a:off x="2334716" y="913267"/>
            <a:ext cx="3652410" cy="400110"/>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2000" b="1" dirty="0">
                <a:solidFill>
                  <a:schemeClr val="bg1"/>
                </a:solidFill>
              </a:rPr>
              <a:t>Patient Suitable for Critical Care?</a:t>
            </a:r>
            <a:endParaRPr lang="en-IE" sz="2000" b="1" dirty="0">
              <a:solidFill>
                <a:schemeClr val="bg1"/>
              </a:solidFill>
            </a:endParaRPr>
          </a:p>
        </p:txBody>
      </p:sp>
      <p:sp>
        <p:nvSpPr>
          <p:cNvPr id="27" name="Down Arrow 26"/>
          <p:cNvSpPr/>
          <p:nvPr/>
        </p:nvSpPr>
        <p:spPr>
          <a:xfrm>
            <a:off x="4139952" y="5949280"/>
            <a:ext cx="228600" cy="468868"/>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8" name="Down Arrow 27"/>
          <p:cNvSpPr/>
          <p:nvPr/>
        </p:nvSpPr>
        <p:spPr>
          <a:xfrm>
            <a:off x="3862120" y="498909"/>
            <a:ext cx="218070" cy="414358"/>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63193"/>
            <a:ext cx="8310929"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fontAlgn="auto">
              <a:spcBef>
                <a:spcPts val="0"/>
              </a:spcBef>
              <a:spcAft>
                <a:spcPts val="0"/>
              </a:spcAft>
              <a:defRPr/>
            </a:pPr>
            <a:r>
              <a:rPr lang="en-US" sz="2400" dirty="0"/>
              <a:t>Acute Hypoxic Respiratory Failure due to COVID19 PaO</a:t>
            </a:r>
            <a:r>
              <a:rPr lang="en-US" dirty="0"/>
              <a:t>2</a:t>
            </a:r>
            <a:r>
              <a:rPr lang="en-US" sz="2400" dirty="0"/>
              <a:t>/FiO</a:t>
            </a:r>
            <a:r>
              <a:rPr lang="en-US" dirty="0"/>
              <a:t>2</a:t>
            </a:r>
            <a:r>
              <a:rPr lang="en-US" sz="2400" dirty="0"/>
              <a:t>&lt;200</a:t>
            </a:r>
            <a:endParaRPr lang="en-IE" sz="2400" dirty="0"/>
          </a:p>
        </p:txBody>
      </p:sp>
      <p:sp>
        <p:nvSpPr>
          <p:cNvPr id="5" name="TextBox 4"/>
          <p:cNvSpPr txBox="1"/>
          <p:nvPr/>
        </p:nvSpPr>
        <p:spPr>
          <a:xfrm>
            <a:off x="3200400" y="609600"/>
            <a:ext cx="2650406" cy="175432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err="1"/>
              <a:t>Intubate</a:t>
            </a:r>
            <a:r>
              <a:rPr lang="en-US" dirty="0"/>
              <a:t> – VAC Ventilation</a:t>
            </a:r>
          </a:p>
          <a:p>
            <a:pPr fontAlgn="auto">
              <a:spcBef>
                <a:spcPts val="0"/>
              </a:spcBef>
              <a:spcAft>
                <a:spcPts val="0"/>
              </a:spcAft>
              <a:defRPr/>
            </a:pPr>
            <a:r>
              <a:rPr lang="en-US" dirty="0"/>
              <a:t>TV 350ml Female (adjust)</a:t>
            </a:r>
          </a:p>
          <a:p>
            <a:pPr fontAlgn="auto">
              <a:spcBef>
                <a:spcPts val="0"/>
              </a:spcBef>
              <a:spcAft>
                <a:spcPts val="0"/>
              </a:spcAft>
              <a:defRPr/>
            </a:pPr>
            <a:r>
              <a:rPr lang="en-US" dirty="0"/>
              <a:t>TV 425ml Male (adjust)</a:t>
            </a:r>
          </a:p>
          <a:p>
            <a:pPr fontAlgn="auto">
              <a:spcBef>
                <a:spcPts val="0"/>
              </a:spcBef>
              <a:spcAft>
                <a:spcPts val="0"/>
              </a:spcAft>
              <a:defRPr/>
            </a:pPr>
            <a:r>
              <a:rPr lang="en-US" dirty="0"/>
              <a:t>Sedate to RASS -4</a:t>
            </a:r>
          </a:p>
          <a:p>
            <a:pPr fontAlgn="auto">
              <a:spcBef>
                <a:spcPts val="0"/>
              </a:spcBef>
              <a:spcAft>
                <a:spcPts val="0"/>
              </a:spcAft>
              <a:defRPr/>
            </a:pPr>
            <a:r>
              <a:rPr lang="en-US" dirty="0"/>
              <a:t>Limited use of RM*</a:t>
            </a:r>
          </a:p>
          <a:p>
            <a:pPr fontAlgn="auto">
              <a:spcBef>
                <a:spcPts val="0"/>
              </a:spcBef>
              <a:spcAft>
                <a:spcPts val="0"/>
              </a:spcAft>
              <a:defRPr/>
            </a:pPr>
            <a:r>
              <a:rPr lang="en-US" dirty="0"/>
              <a:t>PEEP = 10cmH</a:t>
            </a:r>
            <a:r>
              <a:rPr lang="en-US" sz="1600" baseline="-25000" dirty="0"/>
              <a:t>2</a:t>
            </a:r>
            <a:r>
              <a:rPr lang="en-US" dirty="0"/>
              <a:t>O</a:t>
            </a:r>
            <a:endParaRPr lang="en-IE" dirty="0"/>
          </a:p>
        </p:txBody>
      </p:sp>
      <p:sp>
        <p:nvSpPr>
          <p:cNvPr id="14" name="TextBox 13"/>
          <p:cNvSpPr txBox="1"/>
          <p:nvPr/>
        </p:nvSpPr>
        <p:spPr>
          <a:xfrm>
            <a:off x="5279606" y="4188374"/>
            <a:ext cx="2322239" cy="923330"/>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PaO</a:t>
            </a:r>
            <a:r>
              <a:rPr lang="en-US" baseline="-25000" dirty="0">
                <a:solidFill>
                  <a:schemeClr val="tx1"/>
                </a:solidFill>
              </a:rPr>
              <a:t>2</a:t>
            </a:r>
            <a:r>
              <a:rPr lang="en-US" dirty="0">
                <a:solidFill>
                  <a:schemeClr val="tx1"/>
                </a:solidFill>
              </a:rPr>
              <a:t>/FiO</a:t>
            </a:r>
            <a:r>
              <a:rPr lang="en-US" baseline="-25000" dirty="0">
                <a:solidFill>
                  <a:schemeClr val="tx1"/>
                </a:solidFill>
              </a:rPr>
              <a:t>2</a:t>
            </a:r>
            <a:r>
              <a:rPr lang="en-US" dirty="0">
                <a:solidFill>
                  <a:schemeClr val="tx1"/>
                </a:solidFill>
              </a:rPr>
              <a:t> &gt;125 </a:t>
            </a:r>
          </a:p>
          <a:p>
            <a:pPr fontAlgn="auto">
              <a:spcBef>
                <a:spcPts val="0"/>
              </a:spcBef>
              <a:spcAft>
                <a:spcPts val="0"/>
              </a:spcAft>
              <a:defRPr/>
            </a:pPr>
            <a:r>
              <a:rPr lang="en-US" dirty="0">
                <a:solidFill>
                  <a:schemeClr val="tx1"/>
                </a:solidFill>
              </a:rPr>
              <a:t>Bilateral Infiltrates CXR</a:t>
            </a:r>
          </a:p>
          <a:p>
            <a:pPr fontAlgn="auto">
              <a:spcBef>
                <a:spcPts val="0"/>
              </a:spcBef>
              <a:spcAft>
                <a:spcPts val="0"/>
              </a:spcAft>
              <a:defRPr/>
            </a:pPr>
            <a:r>
              <a:rPr lang="en-US" dirty="0">
                <a:solidFill>
                  <a:schemeClr val="tx1"/>
                </a:solidFill>
              </a:rPr>
              <a:t>Moderate ARDS</a:t>
            </a:r>
          </a:p>
        </p:txBody>
      </p:sp>
      <p:sp>
        <p:nvSpPr>
          <p:cNvPr id="15" name="TextBox 14"/>
          <p:cNvSpPr txBox="1"/>
          <p:nvPr/>
        </p:nvSpPr>
        <p:spPr>
          <a:xfrm>
            <a:off x="328652" y="4350247"/>
            <a:ext cx="2374624" cy="92333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PaO</a:t>
            </a:r>
            <a:r>
              <a:rPr lang="en-US" baseline="-25000" dirty="0"/>
              <a:t>2</a:t>
            </a:r>
            <a:r>
              <a:rPr lang="en-US" dirty="0"/>
              <a:t>/FiO</a:t>
            </a:r>
            <a:r>
              <a:rPr lang="en-US" baseline="-25000" dirty="0"/>
              <a:t>2</a:t>
            </a:r>
            <a:r>
              <a:rPr lang="en-US" dirty="0"/>
              <a:t> &lt;125</a:t>
            </a:r>
          </a:p>
          <a:p>
            <a:pPr fontAlgn="auto">
              <a:spcBef>
                <a:spcPts val="0"/>
              </a:spcBef>
              <a:spcAft>
                <a:spcPts val="0"/>
              </a:spcAft>
              <a:defRPr/>
            </a:pPr>
            <a:r>
              <a:rPr lang="en-US" dirty="0"/>
              <a:t>Bilateral Infiltrates CXR</a:t>
            </a:r>
          </a:p>
          <a:p>
            <a:pPr fontAlgn="auto">
              <a:spcBef>
                <a:spcPts val="0"/>
              </a:spcBef>
              <a:spcAft>
                <a:spcPts val="0"/>
              </a:spcAft>
              <a:defRPr/>
            </a:pPr>
            <a:r>
              <a:rPr lang="en-US" dirty="0"/>
              <a:t>Moderate-Severe ARDS</a:t>
            </a:r>
          </a:p>
        </p:txBody>
      </p:sp>
      <p:sp>
        <p:nvSpPr>
          <p:cNvPr id="17" name="TextBox 16"/>
          <p:cNvSpPr txBox="1"/>
          <p:nvPr/>
        </p:nvSpPr>
        <p:spPr>
          <a:xfrm>
            <a:off x="38317" y="5802284"/>
            <a:ext cx="2747162" cy="646331"/>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t>Continue sedation RASS-4</a:t>
            </a:r>
          </a:p>
          <a:p>
            <a:pPr fontAlgn="auto">
              <a:spcBef>
                <a:spcPts val="0"/>
              </a:spcBef>
              <a:spcAft>
                <a:spcPts val="0"/>
              </a:spcAft>
              <a:defRPr/>
            </a:pPr>
            <a:r>
              <a:rPr lang="en-US" dirty="0"/>
              <a:t>Administer Cis-Atracurium</a:t>
            </a:r>
            <a:endParaRPr lang="en-IE" dirty="0"/>
          </a:p>
        </p:txBody>
      </p:sp>
      <p:sp>
        <p:nvSpPr>
          <p:cNvPr id="19" name="TextBox 18"/>
          <p:cNvSpPr txBox="1"/>
          <p:nvPr/>
        </p:nvSpPr>
        <p:spPr>
          <a:xfrm>
            <a:off x="5255754" y="5696610"/>
            <a:ext cx="2346091" cy="646331"/>
          </a:xfrm>
          <a:prstGeom prst="rect">
            <a:avLst/>
          </a:prstGeom>
          <a:solidFill>
            <a:srgbClr val="FF9933"/>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Sedate to RASS -2</a:t>
            </a:r>
          </a:p>
          <a:p>
            <a:pPr fontAlgn="auto">
              <a:spcBef>
                <a:spcPts val="0"/>
              </a:spcBef>
              <a:spcAft>
                <a:spcPts val="0"/>
              </a:spcAft>
              <a:defRPr/>
            </a:pPr>
            <a:r>
              <a:rPr lang="en-US" dirty="0">
                <a:solidFill>
                  <a:schemeClr val="tx1"/>
                </a:solidFill>
              </a:rPr>
              <a:t>Continue Vent Strategy</a:t>
            </a:r>
            <a:endParaRPr lang="en-IE" dirty="0">
              <a:solidFill>
                <a:schemeClr val="tx1"/>
              </a:solidFill>
            </a:endParaRPr>
          </a:p>
        </p:txBody>
      </p:sp>
      <p:sp>
        <p:nvSpPr>
          <p:cNvPr id="21" name="Down Arrow 20"/>
          <p:cNvSpPr/>
          <p:nvPr/>
        </p:nvSpPr>
        <p:spPr>
          <a:xfrm>
            <a:off x="4340235" y="2474869"/>
            <a:ext cx="258165" cy="738635"/>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2" name="Down Arrow 21"/>
          <p:cNvSpPr/>
          <p:nvPr/>
        </p:nvSpPr>
        <p:spPr>
          <a:xfrm rot="19054417">
            <a:off x="5743853" y="3685147"/>
            <a:ext cx="289447" cy="457778"/>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3" name="Left Arrow 22"/>
          <p:cNvSpPr/>
          <p:nvPr/>
        </p:nvSpPr>
        <p:spPr>
          <a:xfrm rot="19671586">
            <a:off x="2370570" y="3768515"/>
            <a:ext cx="665412" cy="263015"/>
          </a:xfrm>
          <a:prstGeom prst="lef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1" name="TextBox 10"/>
          <p:cNvSpPr txBox="1"/>
          <p:nvPr/>
        </p:nvSpPr>
        <p:spPr>
          <a:xfrm>
            <a:off x="3196009" y="3381194"/>
            <a:ext cx="2436270" cy="369332"/>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defRPr/>
            </a:pPr>
            <a:r>
              <a:rPr lang="en-US" dirty="0"/>
              <a:t>After 2 hours reassess</a:t>
            </a:r>
            <a:endParaRPr lang="en-IE" dirty="0"/>
          </a:p>
        </p:txBody>
      </p:sp>
      <p:sp>
        <p:nvSpPr>
          <p:cNvPr id="25" name="Down Arrow 24"/>
          <p:cNvSpPr/>
          <p:nvPr/>
        </p:nvSpPr>
        <p:spPr>
          <a:xfrm>
            <a:off x="1485693" y="5314008"/>
            <a:ext cx="228600" cy="4572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6" name="Down Arrow 25"/>
          <p:cNvSpPr/>
          <p:nvPr/>
        </p:nvSpPr>
        <p:spPr>
          <a:xfrm>
            <a:off x="6129752" y="5185973"/>
            <a:ext cx="228600" cy="457200"/>
          </a:xfrm>
          <a:prstGeom prst="downArrow">
            <a:avLst/>
          </a:prstGeom>
          <a:solidFill>
            <a:srgbClr val="FF9933"/>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5064" y="1066291"/>
            <a:ext cx="6448425" cy="5067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876871" y="6165304"/>
            <a:ext cx="7344816" cy="646331"/>
          </a:xfrm>
          <a:prstGeom prst="rect">
            <a:avLst/>
          </a:prstGeom>
          <a:noFill/>
        </p:spPr>
        <p:txBody>
          <a:bodyPr wrap="square" rtlCol="0">
            <a:spAutoFit/>
          </a:bodyPr>
          <a:lstStyle/>
          <a:p>
            <a:r>
              <a:rPr lang="en-IE" dirty="0">
                <a:solidFill>
                  <a:srgbClr val="00B0F0"/>
                </a:solidFill>
                <a:hlinkClick r:id="rId4"/>
              </a:rPr>
              <a:t>https://www.gov.ie/en/press-release/fe4551-statement-from-the-national-public-emergency-team-7-may/#cases-as-at-tuesday-5-may-2020</a:t>
            </a:r>
            <a:endParaRPr lang="en-IE" dirty="0">
              <a:solidFill>
                <a:srgbClr val="00B0F0"/>
              </a:solidFill>
            </a:endParaRPr>
          </a:p>
        </p:txBody>
      </p:sp>
      <p:sp>
        <p:nvSpPr>
          <p:cNvPr id="4" name="TextBox 3"/>
          <p:cNvSpPr txBox="1"/>
          <p:nvPr/>
        </p:nvSpPr>
        <p:spPr>
          <a:xfrm>
            <a:off x="1067356" y="332656"/>
            <a:ext cx="7268144" cy="523220"/>
          </a:xfrm>
          <a:prstGeom prst="rect">
            <a:avLst/>
          </a:prstGeom>
          <a:noFill/>
        </p:spPr>
        <p:txBody>
          <a:bodyPr wrap="none" rtlCol="0">
            <a:spAutoFit/>
          </a:bodyPr>
          <a:lstStyle/>
          <a:p>
            <a:r>
              <a:rPr lang="en-IE" sz="2800" b="1" dirty="0" smtClean="0"/>
              <a:t>Irish Hospital Statistics as </a:t>
            </a:r>
            <a:r>
              <a:rPr lang="en-IE" sz="2800" b="1" dirty="0" smtClean="0"/>
              <a:t>of </a:t>
            </a:r>
            <a:r>
              <a:rPr lang="en-IE" sz="2800" b="1" dirty="0" smtClean="0"/>
              <a:t>Midnight 5</a:t>
            </a:r>
            <a:r>
              <a:rPr lang="en-IE" sz="2800" b="1" baseline="30000" dirty="0" smtClean="0"/>
              <a:t>th</a:t>
            </a:r>
            <a:r>
              <a:rPr lang="en-IE" sz="2800" b="1" dirty="0" smtClean="0"/>
              <a:t> May </a:t>
            </a:r>
            <a:endParaRPr lang="en-IE" sz="2800" b="1" dirty="0"/>
          </a:p>
        </p:txBody>
      </p:sp>
      <p:sp>
        <p:nvSpPr>
          <p:cNvPr id="8" name="Left Arrow Callout 7"/>
          <p:cNvSpPr/>
          <p:nvPr/>
        </p:nvSpPr>
        <p:spPr>
          <a:xfrm>
            <a:off x="6782832" y="3238618"/>
            <a:ext cx="2160240" cy="36004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t>5.2%</a:t>
            </a:r>
            <a:endParaRPr lang="en-IE" dirty="0"/>
          </a:p>
        </p:txBody>
      </p:sp>
      <p:sp>
        <p:nvSpPr>
          <p:cNvPr id="10" name="Left Arrow Callout 9"/>
          <p:cNvSpPr/>
          <p:nvPr/>
        </p:nvSpPr>
        <p:spPr>
          <a:xfrm>
            <a:off x="6782832" y="2420888"/>
            <a:ext cx="2160240" cy="36004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t>13%</a:t>
            </a:r>
            <a:endParaRPr lang="en-IE" dirty="0"/>
          </a:p>
        </p:txBody>
      </p:sp>
      <p:sp>
        <p:nvSpPr>
          <p:cNvPr id="11" name="Left Arrow Callout 10"/>
          <p:cNvSpPr/>
          <p:nvPr/>
        </p:nvSpPr>
        <p:spPr>
          <a:xfrm>
            <a:off x="6788254" y="3665839"/>
            <a:ext cx="2160240" cy="36004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t>29.2%</a:t>
            </a:r>
            <a:endParaRPr lang="en-IE" dirty="0"/>
          </a:p>
        </p:txBody>
      </p:sp>
      <p:sp>
        <p:nvSpPr>
          <p:cNvPr id="9" name="Left Arrow Callout 8"/>
          <p:cNvSpPr/>
          <p:nvPr/>
        </p:nvSpPr>
        <p:spPr>
          <a:xfrm>
            <a:off x="6804248" y="2852936"/>
            <a:ext cx="2160240" cy="36004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t>1.6%</a:t>
            </a:r>
            <a:endParaRPr lang="en-IE" dirty="0"/>
          </a:p>
        </p:txBody>
      </p:sp>
    </p:spTree>
    <p:extLst>
      <p:ext uri="{BB962C8B-B14F-4D97-AF65-F5344CB8AC3E}">
        <p14:creationId xmlns:p14="http://schemas.microsoft.com/office/powerpoint/2010/main" xmlns="" val="32263677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5368586" cy="461665"/>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fontAlgn="auto">
              <a:spcBef>
                <a:spcPts val="0"/>
              </a:spcBef>
              <a:spcAft>
                <a:spcPts val="0"/>
              </a:spcAft>
              <a:defRPr/>
            </a:pPr>
            <a:r>
              <a:rPr lang="en-US" sz="2400" dirty="0"/>
              <a:t>Moderate to Severe ARDS PaO</a:t>
            </a:r>
            <a:r>
              <a:rPr lang="en-US" dirty="0"/>
              <a:t>2</a:t>
            </a:r>
            <a:r>
              <a:rPr lang="en-US" sz="2400" dirty="0"/>
              <a:t>/FiO</a:t>
            </a:r>
            <a:r>
              <a:rPr lang="en-US" dirty="0"/>
              <a:t>2</a:t>
            </a:r>
            <a:r>
              <a:rPr lang="en-US" sz="2400" dirty="0"/>
              <a:t>&lt;125</a:t>
            </a:r>
            <a:endParaRPr lang="en-IE" sz="2400" dirty="0"/>
          </a:p>
        </p:txBody>
      </p:sp>
      <p:sp>
        <p:nvSpPr>
          <p:cNvPr id="5" name="TextBox 4"/>
          <p:cNvSpPr txBox="1"/>
          <p:nvPr/>
        </p:nvSpPr>
        <p:spPr>
          <a:xfrm>
            <a:off x="3276600" y="762000"/>
            <a:ext cx="2274533" cy="175432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just" fontAlgn="auto">
              <a:spcBef>
                <a:spcPts val="0"/>
              </a:spcBef>
              <a:spcAft>
                <a:spcPts val="0"/>
              </a:spcAft>
              <a:defRPr/>
            </a:pPr>
            <a:r>
              <a:rPr lang="en-US" dirty="0"/>
              <a:t>AC Ventilation</a:t>
            </a:r>
          </a:p>
          <a:p>
            <a:pPr algn="just" fontAlgn="auto">
              <a:spcBef>
                <a:spcPts val="0"/>
              </a:spcBef>
              <a:spcAft>
                <a:spcPts val="0"/>
              </a:spcAft>
              <a:defRPr/>
            </a:pPr>
            <a:r>
              <a:rPr lang="en-US" dirty="0"/>
              <a:t>Sedate to RASS -4</a:t>
            </a:r>
          </a:p>
          <a:p>
            <a:pPr algn="just" fontAlgn="auto">
              <a:spcBef>
                <a:spcPts val="0"/>
              </a:spcBef>
              <a:spcAft>
                <a:spcPts val="0"/>
              </a:spcAft>
              <a:defRPr/>
            </a:pPr>
            <a:r>
              <a:rPr lang="en-US" dirty="0" err="1"/>
              <a:t>Cisatracurium</a:t>
            </a:r>
            <a:r>
              <a:rPr lang="en-US" dirty="0"/>
              <a:t> </a:t>
            </a:r>
            <a:r>
              <a:rPr lang="en-US" sz="1600" dirty="0"/>
              <a:t>(BIS &lt;60)</a:t>
            </a:r>
            <a:endParaRPr lang="en-US" dirty="0"/>
          </a:p>
          <a:p>
            <a:pPr algn="just" fontAlgn="auto">
              <a:spcBef>
                <a:spcPts val="0"/>
              </a:spcBef>
              <a:spcAft>
                <a:spcPts val="0"/>
              </a:spcAft>
              <a:defRPr/>
            </a:pPr>
            <a:r>
              <a:rPr lang="en-US" dirty="0"/>
              <a:t>TV&lt;6ml/kg IBW</a:t>
            </a:r>
          </a:p>
          <a:p>
            <a:pPr algn="just" fontAlgn="auto">
              <a:spcBef>
                <a:spcPts val="0"/>
              </a:spcBef>
              <a:spcAft>
                <a:spcPts val="0"/>
              </a:spcAft>
              <a:defRPr/>
            </a:pPr>
            <a:r>
              <a:rPr lang="en-US" dirty="0"/>
              <a:t>PEEP/Paw Adjusted to</a:t>
            </a:r>
          </a:p>
          <a:p>
            <a:pPr algn="just" fontAlgn="auto">
              <a:spcBef>
                <a:spcPts val="0"/>
              </a:spcBef>
              <a:spcAft>
                <a:spcPts val="0"/>
              </a:spcAft>
              <a:defRPr/>
            </a:pPr>
            <a:r>
              <a:rPr lang="en-US" dirty="0"/>
              <a:t>Keep PaO</a:t>
            </a:r>
            <a:r>
              <a:rPr lang="en-US" baseline="-25000" dirty="0"/>
              <a:t>2</a:t>
            </a:r>
            <a:r>
              <a:rPr lang="en-US" dirty="0"/>
              <a:t> &gt;8kPa</a:t>
            </a:r>
            <a:endParaRPr lang="en-IE" dirty="0"/>
          </a:p>
        </p:txBody>
      </p:sp>
      <p:sp>
        <p:nvSpPr>
          <p:cNvPr id="10" name="TextBox 9"/>
          <p:cNvSpPr txBox="1"/>
          <p:nvPr/>
        </p:nvSpPr>
        <p:spPr>
          <a:xfrm>
            <a:off x="5638800" y="1676400"/>
            <a:ext cx="156972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t>Consider APRV</a:t>
            </a:r>
            <a:endParaRPr lang="en-IE" dirty="0"/>
          </a:p>
        </p:txBody>
      </p:sp>
      <p:sp>
        <p:nvSpPr>
          <p:cNvPr id="12" name="TextBox 11"/>
          <p:cNvSpPr txBox="1"/>
          <p:nvPr/>
        </p:nvSpPr>
        <p:spPr>
          <a:xfrm>
            <a:off x="6629400" y="3810000"/>
            <a:ext cx="1676934"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PaO</a:t>
            </a:r>
            <a:r>
              <a:rPr lang="en-US" baseline="-25000" dirty="0">
                <a:solidFill>
                  <a:schemeClr val="tx1"/>
                </a:solidFill>
              </a:rPr>
              <a:t>2</a:t>
            </a:r>
            <a:r>
              <a:rPr lang="en-US" dirty="0">
                <a:solidFill>
                  <a:schemeClr val="tx1"/>
                </a:solidFill>
              </a:rPr>
              <a:t>/FiO</a:t>
            </a:r>
            <a:r>
              <a:rPr lang="en-US" baseline="-25000" dirty="0">
                <a:solidFill>
                  <a:schemeClr val="tx1"/>
                </a:solidFill>
              </a:rPr>
              <a:t>2</a:t>
            </a:r>
            <a:r>
              <a:rPr lang="en-US" dirty="0">
                <a:solidFill>
                  <a:schemeClr val="tx1"/>
                </a:solidFill>
              </a:rPr>
              <a:t> &gt;200</a:t>
            </a:r>
            <a:endParaRPr lang="en-US" baseline="-25000" dirty="0">
              <a:solidFill>
                <a:schemeClr val="tx1"/>
              </a:solidFill>
            </a:endParaRPr>
          </a:p>
        </p:txBody>
      </p:sp>
      <p:sp>
        <p:nvSpPr>
          <p:cNvPr id="14" name="TextBox 13"/>
          <p:cNvSpPr txBox="1"/>
          <p:nvPr/>
        </p:nvSpPr>
        <p:spPr>
          <a:xfrm>
            <a:off x="3048000" y="3810000"/>
            <a:ext cx="2198294" cy="646331"/>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PaO</a:t>
            </a:r>
            <a:r>
              <a:rPr lang="en-US" baseline="-25000" dirty="0">
                <a:solidFill>
                  <a:schemeClr val="tx1"/>
                </a:solidFill>
              </a:rPr>
              <a:t>2</a:t>
            </a:r>
            <a:r>
              <a:rPr lang="en-US" dirty="0">
                <a:solidFill>
                  <a:schemeClr val="tx1"/>
                </a:solidFill>
              </a:rPr>
              <a:t>/FiO</a:t>
            </a:r>
            <a:r>
              <a:rPr lang="en-US" baseline="-25000" dirty="0">
                <a:solidFill>
                  <a:schemeClr val="tx1"/>
                </a:solidFill>
              </a:rPr>
              <a:t>2</a:t>
            </a:r>
            <a:r>
              <a:rPr lang="en-US" dirty="0">
                <a:solidFill>
                  <a:schemeClr val="tx1"/>
                </a:solidFill>
              </a:rPr>
              <a:t> &gt;100 &lt;200</a:t>
            </a:r>
          </a:p>
          <a:p>
            <a:pPr fontAlgn="auto">
              <a:spcBef>
                <a:spcPts val="0"/>
              </a:spcBef>
              <a:spcAft>
                <a:spcPts val="0"/>
              </a:spcAft>
              <a:defRPr/>
            </a:pPr>
            <a:r>
              <a:rPr lang="en-US" dirty="0">
                <a:solidFill>
                  <a:schemeClr val="tx1"/>
                </a:solidFill>
              </a:rPr>
              <a:t>Moderate ARDS</a:t>
            </a:r>
          </a:p>
        </p:txBody>
      </p:sp>
      <p:sp>
        <p:nvSpPr>
          <p:cNvPr id="15" name="TextBox 14"/>
          <p:cNvSpPr txBox="1"/>
          <p:nvPr/>
        </p:nvSpPr>
        <p:spPr>
          <a:xfrm>
            <a:off x="304800" y="3886200"/>
            <a:ext cx="1638462"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PaO</a:t>
            </a:r>
            <a:r>
              <a:rPr lang="en-US" baseline="-25000" dirty="0"/>
              <a:t>2</a:t>
            </a:r>
            <a:r>
              <a:rPr lang="en-US" dirty="0"/>
              <a:t>/FiO</a:t>
            </a:r>
            <a:r>
              <a:rPr lang="en-US" baseline="-25000" dirty="0"/>
              <a:t>2</a:t>
            </a:r>
            <a:r>
              <a:rPr lang="en-US" dirty="0"/>
              <a:t> &lt;100</a:t>
            </a:r>
          </a:p>
        </p:txBody>
      </p:sp>
      <p:sp>
        <p:nvSpPr>
          <p:cNvPr id="18" name="TextBox 17"/>
          <p:cNvSpPr txBox="1"/>
          <p:nvPr/>
        </p:nvSpPr>
        <p:spPr>
          <a:xfrm>
            <a:off x="6324600" y="5029200"/>
            <a:ext cx="2451825" cy="646331"/>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Turn off NDMR</a:t>
            </a:r>
          </a:p>
          <a:p>
            <a:pPr fontAlgn="auto">
              <a:spcBef>
                <a:spcPts val="0"/>
              </a:spcBef>
              <a:spcAft>
                <a:spcPts val="0"/>
              </a:spcAft>
              <a:defRPr/>
            </a:pPr>
            <a:r>
              <a:rPr lang="en-US" dirty="0">
                <a:solidFill>
                  <a:schemeClr val="tx1"/>
                </a:solidFill>
              </a:rPr>
              <a:t>Vent Liberation Protocol</a:t>
            </a:r>
            <a:endParaRPr lang="en-IE" dirty="0">
              <a:solidFill>
                <a:schemeClr val="tx1"/>
              </a:solidFill>
            </a:endParaRPr>
          </a:p>
        </p:txBody>
      </p:sp>
      <p:sp>
        <p:nvSpPr>
          <p:cNvPr id="20" name="Down Arrow 19"/>
          <p:cNvSpPr/>
          <p:nvPr/>
        </p:nvSpPr>
        <p:spPr>
          <a:xfrm>
            <a:off x="4114800" y="2514600"/>
            <a:ext cx="228600" cy="304800"/>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1" name="Down Arrow 20"/>
          <p:cNvSpPr/>
          <p:nvPr/>
        </p:nvSpPr>
        <p:spPr>
          <a:xfrm>
            <a:off x="4114800" y="3200400"/>
            <a:ext cx="228600" cy="533400"/>
          </a:xfrm>
          <a:prstGeom prst="downArrow">
            <a:avLst/>
          </a:prstGeom>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3" name="Left Arrow 22"/>
          <p:cNvSpPr/>
          <p:nvPr/>
        </p:nvSpPr>
        <p:spPr>
          <a:xfrm rot="19788701">
            <a:off x="1987400" y="3420337"/>
            <a:ext cx="1244179" cy="245925"/>
          </a:xfrm>
          <a:prstGeom prst="lef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4" name="Left Arrow 23"/>
          <p:cNvSpPr/>
          <p:nvPr/>
        </p:nvSpPr>
        <p:spPr>
          <a:xfrm rot="12898461">
            <a:off x="5527003" y="3427297"/>
            <a:ext cx="1130636" cy="232006"/>
          </a:xfrm>
          <a:prstGeom prst="left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1" name="TextBox 10"/>
          <p:cNvSpPr txBox="1"/>
          <p:nvPr/>
        </p:nvSpPr>
        <p:spPr>
          <a:xfrm>
            <a:off x="3200400" y="2819400"/>
            <a:ext cx="2436270" cy="369332"/>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fontAlgn="auto">
              <a:spcBef>
                <a:spcPts val="0"/>
              </a:spcBef>
              <a:spcAft>
                <a:spcPts val="0"/>
              </a:spcAft>
              <a:defRPr/>
            </a:pPr>
            <a:r>
              <a:rPr lang="en-US" dirty="0"/>
              <a:t>Every 4 hours reassess</a:t>
            </a:r>
            <a:endParaRPr lang="en-IE" dirty="0"/>
          </a:p>
        </p:txBody>
      </p:sp>
      <p:sp>
        <p:nvSpPr>
          <p:cNvPr id="25" name="Down Arrow 24"/>
          <p:cNvSpPr/>
          <p:nvPr/>
        </p:nvSpPr>
        <p:spPr>
          <a:xfrm>
            <a:off x="857049" y="4267200"/>
            <a:ext cx="228600" cy="4572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26" name="Down Arrow 25"/>
          <p:cNvSpPr/>
          <p:nvPr/>
        </p:nvSpPr>
        <p:spPr>
          <a:xfrm>
            <a:off x="4114800" y="4495800"/>
            <a:ext cx="228600" cy="457200"/>
          </a:xfrm>
          <a:prstGeom prst="downArrow">
            <a:avLst/>
          </a:prstGeom>
          <a:solidFill>
            <a:srgbClr val="FF9933"/>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7" name="Down Arrow 26"/>
          <p:cNvSpPr/>
          <p:nvPr/>
        </p:nvSpPr>
        <p:spPr>
          <a:xfrm>
            <a:off x="7315200" y="4191000"/>
            <a:ext cx="304800" cy="8382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8" name="TextBox 27"/>
          <p:cNvSpPr txBox="1"/>
          <p:nvPr/>
        </p:nvSpPr>
        <p:spPr>
          <a:xfrm>
            <a:off x="3048000" y="5943600"/>
            <a:ext cx="2518766" cy="646331"/>
          </a:xfrm>
          <a:prstGeom prst="rect">
            <a:avLst/>
          </a:prstGeom>
          <a:solidFill>
            <a:srgbClr val="92D050"/>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Discontinue NDMR  after</a:t>
            </a:r>
          </a:p>
          <a:p>
            <a:pPr fontAlgn="auto">
              <a:spcBef>
                <a:spcPts val="0"/>
              </a:spcBef>
              <a:spcAft>
                <a:spcPts val="0"/>
              </a:spcAft>
              <a:defRPr/>
            </a:pPr>
            <a:r>
              <a:rPr lang="en-US" dirty="0">
                <a:solidFill>
                  <a:schemeClr val="tx1"/>
                </a:solidFill>
              </a:rPr>
              <a:t>48 hours, Reassess PFR</a:t>
            </a:r>
            <a:endParaRPr lang="en-IE" dirty="0">
              <a:solidFill>
                <a:schemeClr val="tx1"/>
              </a:solidFill>
            </a:endParaRPr>
          </a:p>
        </p:txBody>
      </p:sp>
      <p:sp>
        <p:nvSpPr>
          <p:cNvPr id="29" name="Down Arrow 28"/>
          <p:cNvSpPr/>
          <p:nvPr/>
        </p:nvSpPr>
        <p:spPr>
          <a:xfrm>
            <a:off x="4114792" y="5512468"/>
            <a:ext cx="228600" cy="457200"/>
          </a:xfrm>
          <a:prstGeom prst="downArrow">
            <a:avLst/>
          </a:prstGeom>
          <a:solidFill>
            <a:srgbClr val="92D050"/>
          </a:solidFill>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en-IE"/>
          </a:p>
        </p:txBody>
      </p:sp>
      <p:sp>
        <p:nvSpPr>
          <p:cNvPr id="19" name="TextBox 18"/>
          <p:cNvSpPr txBox="1"/>
          <p:nvPr/>
        </p:nvSpPr>
        <p:spPr>
          <a:xfrm>
            <a:off x="3048000" y="4953000"/>
            <a:ext cx="2362185" cy="646331"/>
          </a:xfrm>
          <a:prstGeom prst="rect">
            <a:avLst/>
          </a:prstGeom>
          <a:solidFill>
            <a:srgbClr val="FF9933"/>
          </a:solidFill>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r>
              <a:rPr lang="en-US" dirty="0">
                <a:solidFill>
                  <a:schemeClr val="tx1"/>
                </a:solidFill>
              </a:rPr>
              <a:t>Continue </a:t>
            </a:r>
            <a:r>
              <a:rPr lang="en-US" dirty="0" err="1">
                <a:solidFill>
                  <a:schemeClr val="tx1"/>
                </a:solidFill>
              </a:rPr>
              <a:t>cisatracurium</a:t>
            </a:r>
            <a:endParaRPr lang="en-US" dirty="0">
              <a:solidFill>
                <a:schemeClr val="tx1"/>
              </a:solidFill>
            </a:endParaRPr>
          </a:p>
          <a:p>
            <a:pPr fontAlgn="auto">
              <a:spcBef>
                <a:spcPts val="0"/>
              </a:spcBef>
              <a:spcAft>
                <a:spcPts val="0"/>
              </a:spcAft>
              <a:defRPr/>
            </a:pPr>
            <a:r>
              <a:rPr lang="en-US" dirty="0">
                <a:solidFill>
                  <a:schemeClr val="tx1"/>
                </a:solidFill>
              </a:rPr>
              <a:t>For 48 hours</a:t>
            </a:r>
            <a:endParaRPr lang="en-IE" dirty="0">
              <a:solidFill>
                <a:schemeClr val="tx1"/>
              </a:solidFill>
            </a:endParaRPr>
          </a:p>
        </p:txBody>
      </p:sp>
      <p:sp>
        <p:nvSpPr>
          <p:cNvPr id="30" name="TextBox 29"/>
          <p:cNvSpPr txBox="1"/>
          <p:nvPr/>
        </p:nvSpPr>
        <p:spPr>
          <a:xfrm>
            <a:off x="228600" y="6248400"/>
            <a:ext cx="2206566"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Consider </a:t>
            </a:r>
            <a:r>
              <a:rPr lang="en-US" dirty="0" err="1"/>
              <a:t>iNO</a:t>
            </a:r>
            <a:r>
              <a:rPr lang="en-US" dirty="0"/>
              <a:t>/ECMO*</a:t>
            </a:r>
            <a:endParaRPr lang="en-IE" dirty="0"/>
          </a:p>
        </p:txBody>
      </p:sp>
      <p:sp>
        <p:nvSpPr>
          <p:cNvPr id="31" name="Down Arrow 30"/>
          <p:cNvSpPr/>
          <p:nvPr/>
        </p:nvSpPr>
        <p:spPr>
          <a:xfrm>
            <a:off x="838199" y="5715000"/>
            <a:ext cx="285831" cy="533400"/>
          </a:xfrm>
          <a:prstGeom prst="down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endParaRPr lang="en-IE"/>
          </a:p>
        </p:txBody>
      </p:sp>
      <p:sp>
        <p:nvSpPr>
          <p:cNvPr id="17" name="TextBox 16"/>
          <p:cNvSpPr txBox="1"/>
          <p:nvPr/>
        </p:nvSpPr>
        <p:spPr>
          <a:xfrm>
            <a:off x="253460" y="4791670"/>
            <a:ext cx="2031454" cy="92333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fontAlgn="auto">
              <a:spcBef>
                <a:spcPts val="0"/>
              </a:spcBef>
              <a:spcAft>
                <a:spcPts val="0"/>
              </a:spcAft>
              <a:defRPr/>
            </a:pPr>
            <a:r>
              <a:rPr lang="en-US" dirty="0"/>
              <a:t>Turn the patient</a:t>
            </a:r>
          </a:p>
          <a:p>
            <a:pPr fontAlgn="auto">
              <a:spcBef>
                <a:spcPts val="0"/>
              </a:spcBef>
              <a:spcAft>
                <a:spcPts val="0"/>
              </a:spcAft>
              <a:defRPr/>
            </a:pPr>
            <a:r>
              <a:rPr lang="en-US" dirty="0"/>
              <a:t>PRONE for 16 hours</a:t>
            </a:r>
          </a:p>
          <a:p>
            <a:pPr fontAlgn="auto">
              <a:spcBef>
                <a:spcPts val="0"/>
              </a:spcBef>
              <a:spcAft>
                <a:spcPts val="0"/>
              </a:spcAft>
              <a:defRPr/>
            </a:pPr>
            <a:r>
              <a:rPr lang="en-US" dirty="0"/>
              <a:t>Reassess every 2 h</a:t>
            </a:r>
            <a:endParaRPr lang="en-IE" dirty="0"/>
          </a:p>
        </p:txBody>
      </p:sp>
      <p:sp>
        <p:nvSpPr>
          <p:cNvPr id="5185" name="TextBox 31"/>
          <p:cNvSpPr txBox="1">
            <a:spLocks noChangeArrowheads="1"/>
          </p:cNvSpPr>
          <p:nvPr/>
        </p:nvSpPr>
        <p:spPr bwMode="auto">
          <a:xfrm>
            <a:off x="1066800" y="5867400"/>
            <a:ext cx="1246188" cy="276225"/>
          </a:xfrm>
          <a:prstGeom prst="rect">
            <a:avLst/>
          </a:prstGeom>
          <a:noFill/>
          <a:ln w="9525">
            <a:noFill/>
            <a:miter lim="800000"/>
            <a:headEnd/>
            <a:tailEnd/>
          </a:ln>
        </p:spPr>
        <p:txBody>
          <a:bodyPr wrap="none">
            <a:spAutoFit/>
          </a:bodyPr>
          <a:lstStyle/>
          <a:p>
            <a:r>
              <a:rPr lang="en-US" altLang="en-US" sz="1200">
                <a:latin typeface="Calibri" pitchFamily="34" charset="0"/>
              </a:rPr>
              <a:t>No Improvement</a:t>
            </a:r>
            <a:endParaRPr lang="en-IE" altLang="en-US" sz="1200">
              <a:latin typeface="Calibri"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3555" y="566468"/>
            <a:ext cx="2841355" cy="46166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defRPr/>
            </a:pPr>
            <a:r>
              <a:rPr lang="en-US" sz="2400" dirty="0"/>
              <a:t>At 24h PF Ratio &gt; 200</a:t>
            </a:r>
            <a:endParaRPr lang="en-IE" sz="2400" dirty="0"/>
          </a:p>
        </p:txBody>
      </p:sp>
      <p:sp>
        <p:nvSpPr>
          <p:cNvPr id="4" name="TextBox 3"/>
          <p:cNvSpPr txBox="1"/>
          <p:nvPr/>
        </p:nvSpPr>
        <p:spPr>
          <a:xfrm>
            <a:off x="481539" y="3829135"/>
            <a:ext cx="2362200" cy="369332"/>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b="1" dirty="0">
                <a:solidFill>
                  <a:schemeClr val="tx1"/>
                </a:solidFill>
              </a:rPr>
              <a:t>COVID-19 Negative</a:t>
            </a:r>
            <a:endParaRPr lang="en-IE" b="1" dirty="0">
              <a:solidFill>
                <a:schemeClr val="tx1"/>
              </a:solidFill>
            </a:endParaRPr>
          </a:p>
        </p:txBody>
      </p:sp>
      <p:sp>
        <p:nvSpPr>
          <p:cNvPr id="7" name="Down Arrow 6"/>
          <p:cNvSpPr/>
          <p:nvPr/>
        </p:nvSpPr>
        <p:spPr>
          <a:xfrm>
            <a:off x="3636058" y="1038121"/>
            <a:ext cx="218173" cy="442563"/>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8" name="Down Arrow 7"/>
          <p:cNvSpPr/>
          <p:nvPr/>
        </p:nvSpPr>
        <p:spPr>
          <a:xfrm>
            <a:off x="4876800" y="4275426"/>
            <a:ext cx="228600" cy="533400"/>
          </a:xfrm>
          <a:prstGeom prst="down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0" name="TextBox 9"/>
          <p:cNvSpPr txBox="1"/>
          <p:nvPr/>
        </p:nvSpPr>
        <p:spPr>
          <a:xfrm>
            <a:off x="1084621" y="1511691"/>
            <a:ext cx="4147739"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tx1"/>
                </a:solidFill>
              </a:rPr>
              <a:t>PEEP &lt;10 and Lung Compliance &gt;40</a:t>
            </a:r>
            <a:r>
              <a:rPr lang="en-US" sz="1200" dirty="0">
                <a:solidFill>
                  <a:schemeClr val="tx1"/>
                </a:solidFill>
              </a:rPr>
              <a:t>ml/cmH</a:t>
            </a:r>
            <a:r>
              <a:rPr lang="en-US" sz="1200" baseline="-25000" dirty="0">
                <a:solidFill>
                  <a:schemeClr val="tx1"/>
                </a:solidFill>
              </a:rPr>
              <a:t>2</a:t>
            </a:r>
            <a:r>
              <a:rPr lang="en-US" sz="1200" dirty="0">
                <a:solidFill>
                  <a:schemeClr val="tx1"/>
                </a:solidFill>
              </a:rPr>
              <a:t>0</a:t>
            </a:r>
            <a:endParaRPr lang="en-IE" dirty="0">
              <a:solidFill>
                <a:schemeClr val="tx1"/>
              </a:solidFill>
            </a:endParaRPr>
          </a:p>
        </p:txBody>
      </p:sp>
      <p:sp>
        <p:nvSpPr>
          <p:cNvPr id="11" name="TextBox 10"/>
          <p:cNvSpPr txBox="1"/>
          <p:nvPr/>
        </p:nvSpPr>
        <p:spPr>
          <a:xfrm>
            <a:off x="2404730" y="2559153"/>
            <a:ext cx="2852534" cy="646331"/>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tx1"/>
                </a:solidFill>
              </a:rPr>
              <a:t>Wean Sedation </a:t>
            </a:r>
          </a:p>
          <a:p>
            <a:pPr algn="ctr">
              <a:defRPr/>
            </a:pPr>
            <a:r>
              <a:rPr lang="en-US" dirty="0">
                <a:solidFill>
                  <a:schemeClr val="tx1"/>
                </a:solidFill>
              </a:rPr>
              <a:t>Wean to PSV</a:t>
            </a:r>
            <a:endParaRPr lang="en-IE" dirty="0">
              <a:solidFill>
                <a:schemeClr val="tx1"/>
              </a:solidFill>
            </a:endParaRPr>
          </a:p>
        </p:txBody>
      </p:sp>
      <p:sp>
        <p:nvSpPr>
          <p:cNvPr id="12" name="Down Arrow 11"/>
          <p:cNvSpPr/>
          <p:nvPr/>
        </p:nvSpPr>
        <p:spPr>
          <a:xfrm>
            <a:off x="3636058" y="1981200"/>
            <a:ext cx="218174" cy="501983"/>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3" name="Down Arrow 12"/>
          <p:cNvSpPr/>
          <p:nvPr/>
        </p:nvSpPr>
        <p:spPr>
          <a:xfrm>
            <a:off x="2433555" y="3232457"/>
            <a:ext cx="228600" cy="5334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4" name="TextBox 13"/>
          <p:cNvSpPr txBox="1"/>
          <p:nvPr/>
        </p:nvSpPr>
        <p:spPr>
          <a:xfrm>
            <a:off x="506404" y="4932910"/>
            <a:ext cx="2443554" cy="369332"/>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tx1"/>
                </a:solidFill>
              </a:rPr>
              <a:t>Liberate to HFNC / CPAP</a:t>
            </a:r>
            <a:endParaRPr lang="en-IE" dirty="0">
              <a:solidFill>
                <a:schemeClr val="tx1"/>
              </a:solidFill>
            </a:endParaRPr>
          </a:p>
        </p:txBody>
      </p:sp>
      <p:sp>
        <p:nvSpPr>
          <p:cNvPr id="15" name="TextBox 14"/>
          <p:cNvSpPr txBox="1"/>
          <p:nvPr/>
        </p:nvSpPr>
        <p:spPr>
          <a:xfrm>
            <a:off x="4549952" y="5715000"/>
            <a:ext cx="4267200"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dirty="0">
                <a:solidFill>
                  <a:schemeClr val="bg1"/>
                </a:solidFill>
              </a:rPr>
              <a:t>Liberate to Oxygen by Facemask</a:t>
            </a:r>
          </a:p>
          <a:p>
            <a:pPr algn="ctr">
              <a:defRPr/>
            </a:pPr>
            <a:r>
              <a:rPr lang="en-US" dirty="0">
                <a:solidFill>
                  <a:schemeClr val="bg1"/>
                </a:solidFill>
              </a:rPr>
              <a:t>Max flow 6L</a:t>
            </a:r>
            <a:endParaRPr lang="en-IE" dirty="0">
              <a:solidFill>
                <a:schemeClr val="bg1"/>
              </a:solidFill>
            </a:endParaRPr>
          </a:p>
        </p:txBody>
      </p:sp>
      <p:sp>
        <p:nvSpPr>
          <p:cNvPr id="16" name="Down Arrow 15"/>
          <p:cNvSpPr/>
          <p:nvPr/>
        </p:nvSpPr>
        <p:spPr>
          <a:xfrm>
            <a:off x="2419168" y="4275426"/>
            <a:ext cx="228600" cy="533400"/>
          </a:xfrm>
          <a:prstGeom prst="down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17" name="TextBox 16"/>
          <p:cNvSpPr txBox="1"/>
          <p:nvPr/>
        </p:nvSpPr>
        <p:spPr>
          <a:xfrm>
            <a:off x="4601678" y="3906094"/>
            <a:ext cx="2362200" cy="369332"/>
          </a:xfrm>
          <a:prstGeom prst="rect">
            <a:avLst/>
          </a:prstGeom>
          <a:solidFill>
            <a:srgbClr val="7030A0"/>
          </a:solidFill>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b="1" dirty="0">
                <a:solidFill>
                  <a:schemeClr val="bg1"/>
                </a:solidFill>
              </a:rPr>
              <a:t>COVID-19 Positive</a:t>
            </a:r>
            <a:endParaRPr lang="en-IE" b="1" dirty="0">
              <a:solidFill>
                <a:schemeClr val="bg1"/>
              </a:solidFill>
            </a:endParaRPr>
          </a:p>
        </p:txBody>
      </p:sp>
      <p:sp>
        <p:nvSpPr>
          <p:cNvPr id="22" name="Down Arrow 21"/>
          <p:cNvSpPr/>
          <p:nvPr/>
        </p:nvSpPr>
        <p:spPr>
          <a:xfrm>
            <a:off x="4876800" y="3239324"/>
            <a:ext cx="228600" cy="599271"/>
          </a:xfrm>
          <a:prstGeom prst="down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6185" name="TextBox 23"/>
          <p:cNvSpPr txBox="1">
            <a:spLocks noChangeArrowheads="1"/>
          </p:cNvSpPr>
          <p:nvPr/>
        </p:nvSpPr>
        <p:spPr bwMode="auto">
          <a:xfrm>
            <a:off x="5334000" y="1258888"/>
            <a:ext cx="412750" cy="307975"/>
          </a:xfrm>
          <a:prstGeom prst="rect">
            <a:avLst/>
          </a:prstGeom>
          <a:noFill/>
          <a:ln w="9525">
            <a:noFill/>
            <a:miter lim="800000"/>
            <a:headEnd/>
            <a:tailEnd/>
          </a:ln>
        </p:spPr>
        <p:txBody>
          <a:bodyPr wrap="none">
            <a:spAutoFit/>
          </a:bodyPr>
          <a:lstStyle/>
          <a:p>
            <a:r>
              <a:rPr lang="en-IE" sz="1400"/>
              <a:t>No</a:t>
            </a:r>
          </a:p>
        </p:txBody>
      </p:sp>
      <p:sp>
        <p:nvSpPr>
          <p:cNvPr id="6186" name="TextBox 24"/>
          <p:cNvSpPr txBox="1">
            <a:spLocks noChangeArrowheads="1"/>
          </p:cNvSpPr>
          <p:nvPr/>
        </p:nvSpPr>
        <p:spPr bwMode="auto">
          <a:xfrm>
            <a:off x="3159125" y="2044700"/>
            <a:ext cx="476250" cy="307975"/>
          </a:xfrm>
          <a:prstGeom prst="rect">
            <a:avLst/>
          </a:prstGeom>
          <a:noFill/>
          <a:ln w="9525">
            <a:noFill/>
            <a:miter lim="800000"/>
            <a:headEnd/>
            <a:tailEnd/>
          </a:ln>
        </p:spPr>
        <p:txBody>
          <a:bodyPr wrap="none">
            <a:spAutoFit/>
          </a:bodyPr>
          <a:lstStyle/>
          <a:p>
            <a:r>
              <a:rPr lang="en-IE" sz="1400"/>
              <a:t>Yes</a:t>
            </a:r>
          </a:p>
        </p:txBody>
      </p:sp>
      <p:sp>
        <p:nvSpPr>
          <p:cNvPr id="26" name="TextBox 25"/>
          <p:cNvSpPr txBox="1"/>
          <p:nvPr/>
        </p:nvSpPr>
        <p:spPr>
          <a:xfrm>
            <a:off x="4553160" y="4811484"/>
            <a:ext cx="2969339" cy="369332"/>
          </a:xfrm>
          <a:prstGeom prst="rect">
            <a:avLst/>
          </a:prstGeom>
          <a:solidFill>
            <a:srgbClr val="7030A0"/>
          </a:solidFill>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bg1"/>
                </a:solidFill>
              </a:rPr>
              <a:t>Liberate Only When PFR &gt;250</a:t>
            </a:r>
            <a:endParaRPr lang="en-IE" dirty="0">
              <a:solidFill>
                <a:schemeClr val="bg1"/>
              </a:solidFill>
            </a:endParaRPr>
          </a:p>
        </p:txBody>
      </p:sp>
      <p:sp>
        <p:nvSpPr>
          <p:cNvPr id="27" name="Down Arrow 26"/>
          <p:cNvSpPr/>
          <p:nvPr/>
        </p:nvSpPr>
        <p:spPr>
          <a:xfrm>
            <a:off x="4876800" y="5180816"/>
            <a:ext cx="228600" cy="533400"/>
          </a:xfrm>
          <a:prstGeom prst="downArrow">
            <a:avLst/>
          </a:prstGeom>
          <a:solidFill>
            <a:srgbClr val="7030A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28" name="TextBox 27"/>
          <p:cNvSpPr txBox="1"/>
          <p:nvPr/>
        </p:nvSpPr>
        <p:spPr>
          <a:xfrm>
            <a:off x="5878857" y="1513298"/>
            <a:ext cx="3241080" cy="369332"/>
          </a:xfrm>
          <a:prstGeom prst="rect">
            <a:avLst/>
          </a:prstGeom>
          <a:solidFill>
            <a:srgbClr val="FF0000"/>
          </a:solidFill>
        </p:spPr>
        <p:style>
          <a:lnRef idx="0">
            <a:schemeClr val="accent3"/>
          </a:lnRef>
          <a:fillRef idx="3">
            <a:schemeClr val="accent3"/>
          </a:fillRef>
          <a:effectRef idx="3">
            <a:schemeClr val="accent3"/>
          </a:effectRef>
          <a:fontRef idx="minor">
            <a:schemeClr val="lt1"/>
          </a:fontRef>
        </p:style>
        <p:txBody>
          <a:bodyPr wrap="none">
            <a:spAutoFit/>
          </a:bodyPr>
          <a:lstStyle/>
          <a:p>
            <a:pPr algn="ctr">
              <a:defRPr/>
            </a:pPr>
            <a:r>
              <a:rPr lang="en-US" dirty="0">
                <a:solidFill>
                  <a:schemeClr val="bg1"/>
                </a:solidFill>
              </a:rPr>
              <a:t>Continue Mechanical Ventilation</a:t>
            </a:r>
            <a:endParaRPr lang="en-IE" dirty="0">
              <a:solidFill>
                <a:schemeClr val="bg1"/>
              </a:solidFill>
            </a:endParaRPr>
          </a:p>
        </p:txBody>
      </p:sp>
      <p:sp>
        <p:nvSpPr>
          <p:cNvPr id="29" name="Down Arrow 28"/>
          <p:cNvSpPr/>
          <p:nvPr/>
        </p:nvSpPr>
        <p:spPr>
          <a:xfrm rot="16200000">
            <a:off x="5421728" y="1413998"/>
            <a:ext cx="274300" cy="567933"/>
          </a:xfrm>
          <a:prstGeom prst="downArrow">
            <a:avLst/>
          </a:prstGeom>
          <a:solidFill>
            <a:srgbClr val="FF0000"/>
          </a:soli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IE"/>
          </a:p>
        </p:txBody>
      </p:sp>
      <p:sp>
        <p:nvSpPr>
          <p:cNvPr id="6199" name="TextBox 29"/>
          <p:cNvSpPr txBox="1">
            <a:spLocks noChangeArrowheads="1"/>
          </p:cNvSpPr>
          <p:nvPr/>
        </p:nvSpPr>
        <p:spPr bwMode="auto">
          <a:xfrm>
            <a:off x="263525" y="6427788"/>
            <a:ext cx="3133725" cy="369887"/>
          </a:xfrm>
          <a:prstGeom prst="rect">
            <a:avLst/>
          </a:prstGeom>
          <a:noFill/>
          <a:ln w="9525">
            <a:noFill/>
            <a:miter lim="800000"/>
            <a:headEnd/>
            <a:tailEnd/>
          </a:ln>
        </p:spPr>
        <p:txBody>
          <a:bodyPr wrap="none">
            <a:spAutoFit/>
          </a:bodyPr>
          <a:lstStyle/>
          <a:p>
            <a:r>
              <a:rPr lang="en-IE"/>
              <a:t>Ventilator Liberation Protocol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219200" y="2209800"/>
            <a:ext cx="6529388" cy="2438400"/>
          </a:xfrm>
          <a:prstGeom prst="rect">
            <a:avLst/>
          </a:prstGeom>
          <a:noFill/>
          <a:ln w="9525">
            <a:noFill/>
            <a:miter lim="800000"/>
            <a:headEnd/>
            <a:tailEnd/>
          </a:ln>
        </p:spPr>
      </p:pic>
      <p:sp>
        <p:nvSpPr>
          <p:cNvPr id="7171" name="Title 2"/>
          <p:cNvSpPr>
            <a:spLocks noGrp="1"/>
          </p:cNvSpPr>
          <p:nvPr>
            <p:ph type="title"/>
          </p:nvPr>
        </p:nvSpPr>
        <p:spPr/>
        <p:txBody>
          <a:bodyPr/>
          <a:lstStyle/>
          <a:p>
            <a:pPr eaLnBrk="1" hangingPunct="1"/>
            <a:r>
              <a:rPr lang="en-US" altLang="en-US"/>
              <a:t>ARDSnet PEEP Protocol</a:t>
            </a:r>
            <a:endParaRPr lang="en-IE" altLang="en-US"/>
          </a:p>
        </p:txBody>
      </p:sp>
      <p:sp>
        <p:nvSpPr>
          <p:cNvPr id="4" name="Rectangle 3"/>
          <p:cNvSpPr/>
          <p:nvPr/>
        </p:nvSpPr>
        <p:spPr>
          <a:xfrm>
            <a:off x="1600200" y="3200400"/>
            <a:ext cx="2286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763688" y="576867"/>
          <a:ext cx="5311078" cy="6272913"/>
        </p:xfrm>
        <a:graphic>
          <a:graphicData uri="http://schemas.openxmlformats.org/drawingml/2006/table">
            <a:tbl>
              <a:tblPr>
                <a:tableStyleId>{284E427A-3D55-4303-BF80-6455036E1DE7}</a:tableStyleId>
              </a:tblPr>
              <a:tblGrid>
                <a:gridCol w="1721758">
                  <a:extLst>
                    <a:ext uri="{9D8B030D-6E8A-4147-A177-3AD203B41FA5}">
                      <a16:colId xmlns="" xmlns:a16="http://schemas.microsoft.com/office/drawing/2014/main" val="20000"/>
                    </a:ext>
                  </a:extLst>
                </a:gridCol>
                <a:gridCol w="1794660">
                  <a:extLst>
                    <a:ext uri="{9D8B030D-6E8A-4147-A177-3AD203B41FA5}">
                      <a16:colId xmlns="" xmlns:a16="http://schemas.microsoft.com/office/drawing/2014/main" val="20001"/>
                    </a:ext>
                  </a:extLst>
                </a:gridCol>
                <a:gridCol w="1794660">
                  <a:extLst>
                    <a:ext uri="{9D8B030D-6E8A-4147-A177-3AD203B41FA5}">
                      <a16:colId xmlns="" xmlns:a16="http://schemas.microsoft.com/office/drawing/2014/main" val="20002"/>
                    </a:ext>
                  </a:extLst>
                </a:gridCol>
              </a:tblGrid>
              <a:tr h="367062">
                <a:tc gridSpan="3">
                  <a:txBody>
                    <a:bodyPr/>
                    <a:lstStyle/>
                    <a:p>
                      <a:pPr algn="ctr" fontAlgn="b"/>
                      <a:r>
                        <a:rPr lang="en-IE" sz="2400" b="1" u="none" strike="noStrike" dirty="0"/>
                        <a:t>FEMALE</a:t>
                      </a:r>
                      <a:endParaRPr lang="en-IE" sz="2400" b="1" i="0" u="none" strike="noStrike" dirty="0">
                        <a:solidFill>
                          <a:srgbClr val="000000"/>
                        </a:solidFill>
                        <a:latin typeface="Calibri"/>
                      </a:endParaRPr>
                    </a:p>
                  </a:txBody>
                  <a:tcPr marL="9525" marR="9525" marT="9525" marB="0" anchor="b"/>
                </a:tc>
                <a:tc hMerge="1">
                  <a:txBody>
                    <a:bodyPr/>
                    <a:lstStyle/>
                    <a:p>
                      <a:pPr algn="l" fontAlgn="b"/>
                      <a:endParaRPr lang="en-IE" sz="1600" b="0" i="0" u="none" strike="noStrike">
                        <a:solidFill>
                          <a:srgbClr val="000000"/>
                        </a:solidFill>
                        <a:latin typeface="Calibri"/>
                      </a:endParaRPr>
                    </a:p>
                  </a:txBody>
                  <a:tcPr marL="9525" marR="9525" marT="9525" marB="0" anchor="b"/>
                </a:tc>
                <a:tc hMerge="1">
                  <a:txBody>
                    <a:bodyPr/>
                    <a:lstStyle/>
                    <a:p>
                      <a:pPr algn="l" fontAlgn="b"/>
                      <a:endParaRPr lang="en-IE" sz="16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0"/>
                  </a:ext>
                </a:extLst>
              </a:tr>
              <a:tr h="327646">
                <a:tc>
                  <a:txBody>
                    <a:bodyPr/>
                    <a:lstStyle/>
                    <a:p>
                      <a:pPr algn="ctr" fontAlgn="b"/>
                      <a:r>
                        <a:rPr lang="en-IE" sz="2000" b="1" u="none" strike="noStrike" dirty="0"/>
                        <a:t>HEIGHT</a:t>
                      </a:r>
                      <a:r>
                        <a:rPr lang="en-IE" sz="1200" b="1" u="none" strike="noStrike" dirty="0"/>
                        <a:t> </a:t>
                      </a:r>
                      <a:r>
                        <a:rPr lang="en-IE" sz="1600" b="1" u="none" strike="noStrike" dirty="0"/>
                        <a:t>feet</a:t>
                      </a:r>
                      <a:endParaRPr lang="en-IE" sz="20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HEIGHT </a:t>
                      </a:r>
                      <a:r>
                        <a:rPr lang="en-IE" sz="1600" b="1" u="none" strike="noStrike" dirty="0"/>
                        <a:t>cm</a:t>
                      </a:r>
                      <a:endParaRPr lang="en-IE" sz="28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TV 6ml/kg</a:t>
                      </a:r>
                      <a:endParaRPr lang="en-IE" sz="2000" b="1"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1"/>
                  </a:ext>
                </a:extLst>
              </a:tr>
              <a:tr h="327646">
                <a:tc>
                  <a:txBody>
                    <a:bodyPr/>
                    <a:lstStyle/>
                    <a:p>
                      <a:pPr algn="r" fontAlgn="b"/>
                      <a:r>
                        <a:rPr lang="en-IE" sz="2000" u="none" strike="noStrike" dirty="0"/>
                        <a:t>5' 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152.4</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275</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2"/>
                  </a:ext>
                </a:extLst>
              </a:tr>
              <a:tr h="327646">
                <a:tc>
                  <a:txBody>
                    <a:bodyPr/>
                    <a:lstStyle/>
                    <a:p>
                      <a:pPr algn="r" fontAlgn="b"/>
                      <a:r>
                        <a:rPr lang="en-IE" sz="2000" u="none" strike="noStrike" dirty="0"/>
                        <a:t>5' 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290</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3"/>
                  </a:ext>
                </a:extLst>
              </a:tr>
              <a:tr h="327646">
                <a:tc>
                  <a:txBody>
                    <a:bodyPr/>
                    <a:lstStyle/>
                    <a:p>
                      <a:pPr algn="r" fontAlgn="b"/>
                      <a:r>
                        <a:rPr lang="en-IE" sz="2000" u="none" strike="noStrike" dirty="0"/>
                        <a:t>5' 2</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158</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300</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4"/>
                  </a:ext>
                </a:extLst>
              </a:tr>
              <a:tr h="327646">
                <a:tc>
                  <a:txBody>
                    <a:bodyPr/>
                    <a:lstStyle/>
                    <a:p>
                      <a:pPr algn="r" fontAlgn="b"/>
                      <a:r>
                        <a:rPr lang="en-IE" sz="2000" u="none" strike="noStrike" dirty="0"/>
                        <a:t>5' 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315</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5"/>
                  </a:ext>
                </a:extLst>
              </a:tr>
              <a:tr h="327646">
                <a:tc>
                  <a:txBody>
                    <a:bodyPr/>
                    <a:lstStyle/>
                    <a:p>
                      <a:pPr algn="r" fontAlgn="b"/>
                      <a:r>
                        <a:rPr lang="en-IE" sz="2000" u="none" strike="noStrike" dirty="0"/>
                        <a:t>5'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330</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6"/>
                  </a:ext>
                </a:extLst>
              </a:tr>
              <a:tr h="327646">
                <a:tc>
                  <a:txBody>
                    <a:bodyPr/>
                    <a:lstStyle/>
                    <a:p>
                      <a:pPr algn="r" fontAlgn="b"/>
                      <a:r>
                        <a:rPr lang="en-IE" sz="2000" u="none" strike="noStrike" dirty="0"/>
                        <a:t>5' 5</a:t>
                      </a:r>
                      <a:endParaRPr lang="en-IE" sz="2000" b="0"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u="none" strike="noStrike" dirty="0"/>
                        <a:t>165</a:t>
                      </a:r>
                      <a:endParaRPr lang="en-IE" sz="2000" b="0"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u="none" strike="noStrike" dirty="0"/>
                        <a:t>340</a:t>
                      </a:r>
                      <a:endParaRPr lang="en-IE" sz="2000" b="0" i="0" u="none" strike="noStrike" dirty="0">
                        <a:solidFill>
                          <a:srgbClr val="000000"/>
                        </a:solidFill>
                        <a:latin typeface="Calibri"/>
                      </a:endParaRPr>
                    </a:p>
                  </a:txBody>
                  <a:tcPr marL="9525" marR="9525" marT="9525" marB="0" anchor="b">
                    <a:solidFill>
                      <a:srgbClr val="FFFF00"/>
                    </a:solidFill>
                  </a:tcPr>
                </a:tc>
                <a:extLst>
                  <a:ext uri="{0D108BD9-81ED-4DB2-BD59-A6C34878D82A}">
                    <a16:rowId xmlns="" xmlns:a16="http://schemas.microsoft.com/office/drawing/2014/main" val="10007"/>
                  </a:ext>
                </a:extLst>
              </a:tr>
              <a:tr h="327646">
                <a:tc>
                  <a:txBody>
                    <a:bodyPr/>
                    <a:lstStyle/>
                    <a:p>
                      <a:pPr algn="r" fontAlgn="b"/>
                      <a:r>
                        <a:rPr lang="en-IE" sz="2000" u="none" strike="noStrike" dirty="0"/>
                        <a:t>5' 6</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168</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360</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8"/>
                  </a:ext>
                </a:extLst>
              </a:tr>
              <a:tr h="327646">
                <a:tc>
                  <a:txBody>
                    <a:bodyPr/>
                    <a:lstStyle/>
                    <a:p>
                      <a:pPr algn="r" fontAlgn="b"/>
                      <a:r>
                        <a:rPr lang="en-IE" sz="2000" u="none" strike="noStrike" dirty="0"/>
                        <a:t>5' 7</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170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370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9"/>
                  </a:ext>
                </a:extLst>
              </a:tr>
              <a:tr h="327646">
                <a:tc>
                  <a:txBody>
                    <a:bodyPr/>
                    <a:lstStyle/>
                    <a:p>
                      <a:pPr algn="r" fontAlgn="b"/>
                      <a:r>
                        <a:rPr lang="en-IE" sz="2000" u="none" strike="noStrike"/>
                        <a:t>5' 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173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385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0"/>
                  </a:ext>
                </a:extLst>
              </a:tr>
              <a:tr h="327646">
                <a:tc>
                  <a:txBody>
                    <a:bodyPr/>
                    <a:lstStyle/>
                    <a:p>
                      <a:pPr algn="r" fontAlgn="b"/>
                      <a:r>
                        <a:rPr lang="en-IE" sz="2000" u="none" strike="noStrike"/>
                        <a:t>5' 9</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175</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400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1"/>
                  </a:ext>
                </a:extLst>
              </a:tr>
              <a:tr h="327646">
                <a:tc>
                  <a:txBody>
                    <a:bodyPr/>
                    <a:lstStyle/>
                    <a:p>
                      <a:pPr algn="r" fontAlgn="b"/>
                      <a:r>
                        <a:rPr lang="en-IE" sz="2000" u="none" strike="noStrike"/>
                        <a:t>5' 10</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178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410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2"/>
                  </a:ext>
                </a:extLst>
              </a:tr>
              <a:tr h="327646">
                <a:tc>
                  <a:txBody>
                    <a:bodyPr/>
                    <a:lstStyle/>
                    <a:p>
                      <a:pPr algn="r" fontAlgn="b"/>
                      <a:r>
                        <a:rPr lang="en-IE" sz="2000" u="none" strike="noStrike"/>
                        <a:t>5' 11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425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3"/>
                  </a:ext>
                </a:extLst>
              </a:tr>
              <a:tr h="327646">
                <a:tc>
                  <a:txBody>
                    <a:bodyPr/>
                    <a:lstStyle/>
                    <a:p>
                      <a:pPr algn="r" fontAlgn="b"/>
                      <a:r>
                        <a:rPr lang="en-IE" sz="2000" u="none" strike="noStrike"/>
                        <a:t>6' 0</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440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4"/>
                  </a:ext>
                </a:extLst>
              </a:tr>
              <a:tr h="327646">
                <a:tc>
                  <a:txBody>
                    <a:bodyPr/>
                    <a:lstStyle/>
                    <a:p>
                      <a:pPr algn="r" fontAlgn="b"/>
                      <a:r>
                        <a:rPr lang="en-IE" sz="2000" u="none" strike="noStrike"/>
                        <a:t>6' 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186</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450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5"/>
                  </a:ext>
                </a:extLst>
              </a:tr>
              <a:tr h="327646">
                <a:tc>
                  <a:txBody>
                    <a:bodyPr/>
                    <a:lstStyle/>
                    <a:p>
                      <a:pPr algn="r" fontAlgn="b"/>
                      <a:r>
                        <a:rPr lang="en-IE" sz="2000" u="none" strike="noStrike"/>
                        <a:t>6' 2</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188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465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6"/>
                  </a:ext>
                </a:extLst>
              </a:tr>
              <a:tr h="327646">
                <a:tc>
                  <a:txBody>
                    <a:bodyPr/>
                    <a:lstStyle/>
                    <a:p>
                      <a:pPr algn="r" fontAlgn="b"/>
                      <a:r>
                        <a:rPr lang="en-IE" sz="2000" u="none" strike="noStrike"/>
                        <a:t>6' 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a:t>191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480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7"/>
                  </a:ext>
                </a:extLst>
              </a:tr>
              <a:tr h="327646">
                <a:tc>
                  <a:txBody>
                    <a:bodyPr/>
                    <a:lstStyle/>
                    <a:p>
                      <a:pPr algn="r" fontAlgn="b"/>
                      <a:r>
                        <a:rPr lang="en-IE" sz="2000" u="none" strike="noStrike" dirty="0"/>
                        <a:t>6'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193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495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8"/>
                  </a:ext>
                </a:extLst>
              </a:tr>
            </a:tbl>
          </a:graphicData>
        </a:graphic>
      </p:graphicFrame>
      <p:sp>
        <p:nvSpPr>
          <p:cNvPr id="5" name="Right Arrow 4"/>
          <p:cNvSpPr/>
          <p:nvPr/>
        </p:nvSpPr>
        <p:spPr>
          <a:xfrm>
            <a:off x="539552" y="2940433"/>
            <a:ext cx="990600" cy="609600"/>
          </a:xfrm>
          <a:prstGeom prst="rightArrow">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r>
              <a:rPr lang="en-IE" b="1" dirty="0"/>
              <a:t>350ml</a:t>
            </a:r>
            <a:endParaRPr lang="en-GB" b="1" dirty="0"/>
          </a:p>
        </p:txBody>
      </p:sp>
      <p:sp>
        <p:nvSpPr>
          <p:cNvPr id="8198" name="TextBox 25"/>
          <p:cNvSpPr txBox="1">
            <a:spLocks noChangeArrowheads="1"/>
          </p:cNvSpPr>
          <p:nvPr/>
        </p:nvSpPr>
        <p:spPr bwMode="auto">
          <a:xfrm>
            <a:off x="0" y="119063"/>
            <a:ext cx="9178925" cy="647700"/>
          </a:xfrm>
          <a:prstGeom prst="rect">
            <a:avLst/>
          </a:prstGeom>
          <a:noFill/>
          <a:ln w="9525">
            <a:noFill/>
            <a:miter lim="800000"/>
            <a:headEnd/>
            <a:tailEnd/>
          </a:ln>
        </p:spPr>
        <p:txBody>
          <a:bodyPr wrap="none">
            <a:spAutoFit/>
          </a:bodyPr>
          <a:lstStyle/>
          <a:p>
            <a:r>
              <a:rPr lang="en-US" altLang="en-US" b="1"/>
              <a:t>MAXIMAL ALLOWABLE TIDAL VOLUMES BASED ON PREDICTED BODY WEIGHT </a:t>
            </a:r>
          </a:p>
          <a:p>
            <a:r>
              <a:rPr lang="en-US" altLang="en-US" b="1"/>
              <a:t>(PBW) </a:t>
            </a:r>
            <a:endParaRPr lang="en-IE" altLang="en-US" b="1"/>
          </a:p>
        </p:txBody>
      </p:sp>
      <p:pic>
        <p:nvPicPr>
          <p:cNvPr id="8199" name="Picture 4" descr="http://upload.wikimedia.org/wikipedia/commons/thumb/6/66/Venus_symbol.svg/2000px-Venus_symbol.svg.png"/>
          <p:cNvPicPr>
            <a:picLocks noChangeAspect="1" noChangeArrowheads="1"/>
          </p:cNvPicPr>
          <p:nvPr/>
        </p:nvPicPr>
        <p:blipFill>
          <a:blip r:embed="rId2" cstate="print"/>
          <a:srcRect/>
          <a:stretch>
            <a:fillRect/>
          </a:stretch>
        </p:blipFill>
        <p:spPr bwMode="auto">
          <a:xfrm>
            <a:off x="7415213" y="2940050"/>
            <a:ext cx="1728787" cy="1728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nvGraphicFramePr>
        <p:xfrm>
          <a:off x="1907704" y="673392"/>
          <a:ext cx="4608512" cy="6057614"/>
        </p:xfrm>
        <a:graphic>
          <a:graphicData uri="http://schemas.openxmlformats.org/drawingml/2006/table">
            <a:tbl>
              <a:tblPr>
                <a:tableStyleId>{3C2FFA5D-87B4-456A-9821-1D502468CF0F}</a:tableStyleId>
              </a:tblPr>
              <a:tblGrid>
                <a:gridCol w="1679548">
                  <a:extLst>
                    <a:ext uri="{9D8B030D-6E8A-4147-A177-3AD203B41FA5}">
                      <a16:colId xmlns="" xmlns:a16="http://schemas.microsoft.com/office/drawing/2014/main" val="20000"/>
                    </a:ext>
                  </a:extLst>
                </a:gridCol>
                <a:gridCol w="1577136">
                  <a:extLst>
                    <a:ext uri="{9D8B030D-6E8A-4147-A177-3AD203B41FA5}">
                      <a16:colId xmlns="" xmlns:a16="http://schemas.microsoft.com/office/drawing/2014/main" val="20001"/>
                    </a:ext>
                  </a:extLst>
                </a:gridCol>
                <a:gridCol w="1351828">
                  <a:extLst>
                    <a:ext uri="{9D8B030D-6E8A-4147-A177-3AD203B41FA5}">
                      <a16:colId xmlns="" xmlns:a16="http://schemas.microsoft.com/office/drawing/2014/main" val="20002"/>
                    </a:ext>
                  </a:extLst>
                </a:gridCol>
              </a:tblGrid>
              <a:tr h="390584">
                <a:tc gridSpan="3">
                  <a:txBody>
                    <a:bodyPr/>
                    <a:lstStyle/>
                    <a:p>
                      <a:pPr algn="ctr" fontAlgn="b"/>
                      <a:r>
                        <a:rPr lang="en-IE" sz="2400" b="1" u="none" strike="noStrike" dirty="0"/>
                        <a:t>MALE</a:t>
                      </a:r>
                      <a:endParaRPr lang="en-IE" sz="2400" b="1" i="0" u="none" strike="noStrike" dirty="0">
                        <a:solidFill>
                          <a:srgbClr val="000000"/>
                        </a:solidFill>
                        <a:latin typeface="Calibri"/>
                      </a:endParaRPr>
                    </a:p>
                  </a:txBody>
                  <a:tcPr marL="9525" marR="9525" marT="9525" marB="0" anchor="b"/>
                </a:tc>
                <a:tc hMerge="1">
                  <a:txBody>
                    <a:bodyPr/>
                    <a:lstStyle/>
                    <a:p>
                      <a:pPr algn="l" fontAlgn="b"/>
                      <a:endParaRPr lang="en-IE" sz="1600" b="0" i="0" u="none" strike="noStrike">
                        <a:solidFill>
                          <a:srgbClr val="000000"/>
                        </a:solidFill>
                        <a:latin typeface="Calibri"/>
                      </a:endParaRPr>
                    </a:p>
                  </a:txBody>
                  <a:tcPr marL="9525" marR="9525" marT="9525" marB="0" anchor="b"/>
                </a:tc>
                <a:tc hMerge="1">
                  <a:txBody>
                    <a:bodyPr/>
                    <a:lstStyle/>
                    <a:p>
                      <a:pPr algn="l" fontAlgn="b"/>
                      <a:endParaRPr lang="en-IE" sz="16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0"/>
                  </a:ext>
                </a:extLst>
              </a:tr>
              <a:tr h="314835">
                <a:tc>
                  <a:txBody>
                    <a:bodyPr/>
                    <a:lstStyle/>
                    <a:p>
                      <a:pPr algn="ctr" fontAlgn="b"/>
                      <a:r>
                        <a:rPr lang="en-IE" sz="2000" b="1" u="none" strike="noStrike" dirty="0"/>
                        <a:t>HEIGHT feet</a:t>
                      </a:r>
                      <a:endParaRPr lang="en-IE" sz="20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HEIGHT cm</a:t>
                      </a:r>
                      <a:endParaRPr lang="en-IE" sz="2000" b="1" i="0" u="none" strike="noStrike" dirty="0">
                        <a:solidFill>
                          <a:srgbClr val="000000"/>
                        </a:solidFill>
                        <a:latin typeface="Calibri"/>
                      </a:endParaRPr>
                    </a:p>
                  </a:txBody>
                  <a:tcPr marL="9525" marR="9525" marT="9525" marB="0" anchor="b"/>
                </a:tc>
                <a:tc>
                  <a:txBody>
                    <a:bodyPr/>
                    <a:lstStyle/>
                    <a:p>
                      <a:pPr algn="ctr" fontAlgn="b"/>
                      <a:r>
                        <a:rPr lang="en-IE" sz="2000" b="1" u="none" strike="noStrike" dirty="0"/>
                        <a:t>TV 6ml/kg</a:t>
                      </a:r>
                      <a:endParaRPr lang="en-IE" sz="2000" b="1"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1"/>
                  </a:ext>
                </a:extLst>
              </a:tr>
              <a:tr h="314835">
                <a:tc>
                  <a:txBody>
                    <a:bodyPr/>
                    <a:lstStyle/>
                    <a:p>
                      <a:pPr algn="r" fontAlgn="b"/>
                      <a:r>
                        <a:rPr lang="en-IE" sz="2000" u="none" strike="noStrike" dirty="0"/>
                        <a:t>5' 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152.4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300</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2"/>
                  </a:ext>
                </a:extLst>
              </a:tr>
              <a:tr h="314835">
                <a:tc>
                  <a:txBody>
                    <a:bodyPr/>
                    <a:lstStyle/>
                    <a:p>
                      <a:pPr algn="r" fontAlgn="b"/>
                      <a:r>
                        <a:rPr lang="en-IE" sz="2000" u="none" strike="noStrike" dirty="0"/>
                        <a:t>5' 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155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315</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3"/>
                  </a:ext>
                </a:extLst>
              </a:tr>
              <a:tr h="314835">
                <a:tc>
                  <a:txBody>
                    <a:bodyPr/>
                    <a:lstStyle/>
                    <a:p>
                      <a:pPr algn="r" fontAlgn="b"/>
                      <a:r>
                        <a:rPr lang="en-IE" sz="2000" u="none" strike="noStrike" dirty="0"/>
                        <a:t>5' 2</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158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330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4"/>
                  </a:ext>
                </a:extLst>
              </a:tr>
              <a:tr h="314835">
                <a:tc>
                  <a:txBody>
                    <a:bodyPr/>
                    <a:lstStyle/>
                    <a:p>
                      <a:pPr algn="r" fontAlgn="b"/>
                      <a:r>
                        <a:rPr lang="en-IE" sz="2000" u="none" strike="noStrike" dirty="0"/>
                        <a:t>5' 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340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5"/>
                  </a:ext>
                </a:extLst>
              </a:tr>
              <a:tr h="314835">
                <a:tc>
                  <a:txBody>
                    <a:bodyPr/>
                    <a:lstStyle/>
                    <a:p>
                      <a:pPr algn="r" fontAlgn="b"/>
                      <a:r>
                        <a:rPr lang="en-IE" sz="2000" u="none" strike="noStrike" dirty="0"/>
                        <a:t>5'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355</a:t>
                      </a:r>
                      <a:endParaRPr lang="en-IE" sz="2000" b="0" i="0" u="none" strike="noStrike">
                        <a:solidFill>
                          <a:srgbClr val="000000"/>
                        </a:solidFill>
                        <a:latin typeface="Calibri"/>
                      </a:endParaRPr>
                    </a:p>
                  </a:txBody>
                  <a:tcPr marL="9525" marR="9525" marT="9525" marB="0" anchor="b"/>
                </a:tc>
                <a:extLst>
                  <a:ext uri="{0D108BD9-81ED-4DB2-BD59-A6C34878D82A}">
                    <a16:rowId xmlns="" xmlns:a16="http://schemas.microsoft.com/office/drawing/2014/main" val="10006"/>
                  </a:ext>
                </a:extLst>
              </a:tr>
              <a:tr h="314835">
                <a:tc>
                  <a:txBody>
                    <a:bodyPr/>
                    <a:lstStyle/>
                    <a:p>
                      <a:pPr algn="r" fontAlgn="b"/>
                      <a:r>
                        <a:rPr lang="en-IE" sz="2000" u="none" strike="noStrike" dirty="0"/>
                        <a:t>5' 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165</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370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7"/>
                  </a:ext>
                </a:extLst>
              </a:tr>
              <a:tr h="314835">
                <a:tc>
                  <a:txBody>
                    <a:bodyPr/>
                    <a:lstStyle/>
                    <a:p>
                      <a:pPr algn="r" fontAlgn="b"/>
                      <a:r>
                        <a:rPr lang="en-IE" sz="2000" u="none" strike="noStrike" dirty="0"/>
                        <a:t>5' 6</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168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385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8"/>
                  </a:ext>
                </a:extLst>
              </a:tr>
              <a:tr h="314835">
                <a:tc>
                  <a:txBody>
                    <a:bodyPr/>
                    <a:lstStyle/>
                    <a:p>
                      <a:pPr algn="r" fontAlgn="b"/>
                      <a:r>
                        <a:rPr lang="en-IE" sz="2000" u="none" strike="noStrike" dirty="0"/>
                        <a:t>5' 7</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170</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400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09"/>
                  </a:ext>
                </a:extLst>
              </a:tr>
              <a:tr h="314835">
                <a:tc>
                  <a:txBody>
                    <a:bodyPr/>
                    <a:lstStyle/>
                    <a:p>
                      <a:pPr algn="r" fontAlgn="b"/>
                      <a:r>
                        <a:rPr lang="en-IE" sz="2000" u="none" strike="noStrike" dirty="0"/>
                        <a:t>5' 8</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173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410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0"/>
                  </a:ext>
                </a:extLst>
              </a:tr>
              <a:tr h="314835">
                <a:tc>
                  <a:txBody>
                    <a:bodyPr/>
                    <a:lstStyle/>
                    <a:p>
                      <a:pPr algn="r" fontAlgn="b"/>
                      <a:r>
                        <a:rPr lang="en-IE" sz="2000" b="1" u="none" strike="noStrike" dirty="0"/>
                        <a:t>5' 9</a:t>
                      </a:r>
                      <a:endParaRPr lang="en-IE" sz="2000" b="1"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b="1" u="none" strike="noStrike" dirty="0"/>
                        <a:t>175</a:t>
                      </a:r>
                      <a:endParaRPr lang="en-IE" sz="2000" b="1" i="0" u="none" strike="noStrike" dirty="0">
                        <a:solidFill>
                          <a:srgbClr val="000000"/>
                        </a:solidFill>
                        <a:latin typeface="Calibri"/>
                      </a:endParaRPr>
                    </a:p>
                  </a:txBody>
                  <a:tcPr marL="9525" marR="9525" marT="9525" marB="0" anchor="b">
                    <a:solidFill>
                      <a:srgbClr val="FFFF00"/>
                    </a:solidFill>
                  </a:tcPr>
                </a:tc>
                <a:tc>
                  <a:txBody>
                    <a:bodyPr/>
                    <a:lstStyle/>
                    <a:p>
                      <a:pPr algn="r" fontAlgn="b"/>
                      <a:r>
                        <a:rPr lang="en-IE" sz="2000" b="1" u="none" strike="noStrike" dirty="0"/>
                        <a:t>425</a:t>
                      </a:r>
                      <a:endParaRPr lang="en-IE" sz="2000" b="1" i="0" u="none" strike="noStrike" dirty="0">
                        <a:solidFill>
                          <a:srgbClr val="000000"/>
                        </a:solidFill>
                        <a:latin typeface="Calibri"/>
                      </a:endParaRPr>
                    </a:p>
                  </a:txBody>
                  <a:tcPr marL="9525" marR="9525" marT="9525" marB="0" anchor="b">
                    <a:solidFill>
                      <a:srgbClr val="FFFF00"/>
                    </a:solidFill>
                  </a:tcPr>
                </a:tc>
                <a:extLst>
                  <a:ext uri="{0D108BD9-81ED-4DB2-BD59-A6C34878D82A}">
                    <a16:rowId xmlns="" xmlns:a16="http://schemas.microsoft.com/office/drawing/2014/main" val="10011"/>
                  </a:ext>
                </a:extLst>
              </a:tr>
              <a:tr h="314835">
                <a:tc>
                  <a:txBody>
                    <a:bodyPr/>
                    <a:lstStyle/>
                    <a:p>
                      <a:pPr algn="r" fontAlgn="b"/>
                      <a:r>
                        <a:rPr lang="en-IE" sz="2000" u="none" strike="noStrike" dirty="0"/>
                        <a:t>5' 10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178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440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2"/>
                  </a:ext>
                </a:extLst>
              </a:tr>
              <a:tr h="314835">
                <a:tc>
                  <a:txBody>
                    <a:bodyPr/>
                    <a:lstStyle/>
                    <a:p>
                      <a:pPr algn="r" fontAlgn="b"/>
                      <a:r>
                        <a:rPr lang="en-IE" sz="2000" u="none" strike="noStrike" dirty="0"/>
                        <a:t>5' 11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450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3"/>
                  </a:ext>
                </a:extLst>
              </a:tr>
              <a:tr h="314835">
                <a:tc>
                  <a:txBody>
                    <a:bodyPr/>
                    <a:lstStyle/>
                    <a:p>
                      <a:pPr algn="r" fontAlgn="b"/>
                      <a:r>
                        <a:rPr lang="en-IE" sz="2000" u="none" strike="noStrike" dirty="0"/>
                        <a:t>6' 0</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183</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465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4"/>
                  </a:ext>
                </a:extLst>
              </a:tr>
              <a:tr h="314835">
                <a:tc>
                  <a:txBody>
                    <a:bodyPr/>
                    <a:lstStyle/>
                    <a:p>
                      <a:pPr algn="r" fontAlgn="b"/>
                      <a:r>
                        <a:rPr lang="en-IE" sz="2000" u="none" strike="noStrike" dirty="0"/>
                        <a:t>6' 1</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186</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480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5"/>
                  </a:ext>
                </a:extLst>
              </a:tr>
              <a:tr h="314835">
                <a:tc>
                  <a:txBody>
                    <a:bodyPr/>
                    <a:lstStyle/>
                    <a:p>
                      <a:pPr algn="r" fontAlgn="b"/>
                      <a:r>
                        <a:rPr lang="en-IE" sz="2000" u="none" strike="noStrike" dirty="0"/>
                        <a:t>6' 2</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188</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495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6"/>
                  </a:ext>
                </a:extLst>
              </a:tr>
              <a:tr h="314835">
                <a:tc>
                  <a:txBody>
                    <a:bodyPr/>
                    <a:lstStyle/>
                    <a:p>
                      <a:pPr algn="r" fontAlgn="b"/>
                      <a:r>
                        <a:rPr lang="en-IE" sz="2000" u="none" strike="noStrike" dirty="0"/>
                        <a:t>6' 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a:t>191</a:t>
                      </a:r>
                      <a:endParaRPr lang="en-IE" sz="2000" b="0" i="0" u="none" strike="noStrike">
                        <a:solidFill>
                          <a:srgbClr val="000000"/>
                        </a:solidFill>
                        <a:latin typeface="Calibri"/>
                      </a:endParaRPr>
                    </a:p>
                  </a:txBody>
                  <a:tcPr marL="9525" marR="9525" marT="9525" marB="0" anchor="b"/>
                </a:tc>
                <a:tc>
                  <a:txBody>
                    <a:bodyPr/>
                    <a:lstStyle/>
                    <a:p>
                      <a:pPr algn="r" fontAlgn="b"/>
                      <a:r>
                        <a:rPr lang="en-IE" sz="2000" u="none" strike="noStrike" dirty="0"/>
                        <a:t>505</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7"/>
                  </a:ext>
                </a:extLst>
              </a:tr>
              <a:tr h="314835">
                <a:tc>
                  <a:txBody>
                    <a:bodyPr/>
                    <a:lstStyle/>
                    <a:p>
                      <a:pPr algn="r" fontAlgn="b"/>
                      <a:r>
                        <a:rPr lang="en-IE" sz="2000" u="none" strike="noStrike" dirty="0"/>
                        <a:t>6' 4</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193</a:t>
                      </a:r>
                      <a:endParaRPr lang="en-IE" sz="2000" b="0" i="0" u="none" strike="noStrike" dirty="0">
                        <a:solidFill>
                          <a:srgbClr val="000000"/>
                        </a:solidFill>
                        <a:latin typeface="Calibri"/>
                      </a:endParaRPr>
                    </a:p>
                  </a:txBody>
                  <a:tcPr marL="9525" marR="9525" marT="9525" marB="0" anchor="b"/>
                </a:tc>
                <a:tc>
                  <a:txBody>
                    <a:bodyPr/>
                    <a:lstStyle/>
                    <a:p>
                      <a:pPr algn="r" fontAlgn="b"/>
                      <a:r>
                        <a:rPr lang="en-IE" sz="2000" u="none" strike="noStrike" dirty="0"/>
                        <a:t>520</a:t>
                      </a:r>
                      <a:endParaRPr lang="en-IE" sz="2000" b="0" i="0" u="none" strike="noStrike" dirty="0">
                        <a:solidFill>
                          <a:srgbClr val="000000"/>
                        </a:solidFill>
                        <a:latin typeface="Calibri"/>
                      </a:endParaRPr>
                    </a:p>
                  </a:txBody>
                  <a:tcPr marL="9525" marR="9525" marT="9525" marB="0" anchor="b"/>
                </a:tc>
                <a:extLst>
                  <a:ext uri="{0D108BD9-81ED-4DB2-BD59-A6C34878D82A}">
                    <a16:rowId xmlns="" xmlns:a16="http://schemas.microsoft.com/office/drawing/2014/main" val="10018"/>
                  </a:ext>
                </a:extLst>
              </a:tr>
            </a:tbl>
          </a:graphicData>
        </a:graphic>
      </p:graphicFrame>
      <p:sp>
        <p:nvSpPr>
          <p:cNvPr id="9" name="Right Arrow 8"/>
          <p:cNvSpPr/>
          <p:nvPr/>
        </p:nvSpPr>
        <p:spPr>
          <a:xfrm>
            <a:off x="827584" y="4077072"/>
            <a:ext cx="990600" cy="609600"/>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en-IE" b="1" dirty="0"/>
              <a:t>425ml</a:t>
            </a:r>
            <a:endParaRPr lang="en-GB" b="1" dirty="0"/>
          </a:p>
        </p:txBody>
      </p:sp>
      <p:sp>
        <p:nvSpPr>
          <p:cNvPr id="9222" name="TextBox 25"/>
          <p:cNvSpPr txBox="1">
            <a:spLocks noChangeArrowheads="1"/>
          </p:cNvSpPr>
          <p:nvPr/>
        </p:nvSpPr>
        <p:spPr bwMode="auto">
          <a:xfrm>
            <a:off x="0" y="119063"/>
            <a:ext cx="9178925" cy="647700"/>
          </a:xfrm>
          <a:prstGeom prst="rect">
            <a:avLst/>
          </a:prstGeom>
          <a:noFill/>
          <a:ln w="9525">
            <a:noFill/>
            <a:miter lim="800000"/>
            <a:headEnd/>
            <a:tailEnd/>
          </a:ln>
        </p:spPr>
        <p:txBody>
          <a:bodyPr wrap="none">
            <a:spAutoFit/>
          </a:bodyPr>
          <a:lstStyle/>
          <a:p>
            <a:r>
              <a:rPr lang="en-US" altLang="en-US" b="1"/>
              <a:t>MAXIMAL ALLOWABLE TIDAL VOLUMES BASED ON PREDICTED BODY WEIGHT </a:t>
            </a:r>
          </a:p>
          <a:p>
            <a:r>
              <a:rPr lang="en-US" altLang="en-US" b="1"/>
              <a:t>(PBW) </a:t>
            </a:r>
            <a:endParaRPr lang="en-IE" altLang="en-US" b="1"/>
          </a:p>
        </p:txBody>
      </p:sp>
      <p:pic>
        <p:nvPicPr>
          <p:cNvPr id="9223" name="Picture 2" descr="http://upload.wikimedia.org/wikipedia/commons/thumb/b/b7/Mars_symbol.svg/2000px-Mars_symbol.svg.png"/>
          <p:cNvPicPr>
            <a:picLocks noChangeAspect="1" noChangeArrowheads="1"/>
          </p:cNvPicPr>
          <p:nvPr/>
        </p:nvPicPr>
        <p:blipFill>
          <a:blip r:embed="rId3" cstate="print"/>
          <a:srcRect/>
          <a:stretch>
            <a:fillRect/>
          </a:stretch>
        </p:blipFill>
        <p:spPr bwMode="auto">
          <a:xfrm>
            <a:off x="6875463" y="2581275"/>
            <a:ext cx="1944687" cy="1944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zF5BmTmeAgFonjDELDNZkZ-970-80.jpg">
            <a:extLst>
              <a:ext uri="{FF2B5EF4-FFF2-40B4-BE49-F238E27FC236}">
                <a16:creationId xmlns="" xmlns:a16="http://schemas.microsoft.com/office/drawing/2014/main" id="{6D208B69-F1AF-44AA-84AE-10EBB575EA26}"/>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r="15319" b="-1"/>
          <a:stretch/>
        </p:blipFill>
        <p:spPr>
          <a:xfrm>
            <a:off x="7385129" y="116633"/>
            <a:ext cx="1326382" cy="1296144"/>
          </a:xfrm>
          <a:prstGeom prst="rect">
            <a:avLst/>
          </a:prstGeom>
        </p:spPr>
      </p:pic>
      <p:pic>
        <p:nvPicPr>
          <p:cNvPr id="5" name="Picture 4"/>
          <p:cNvPicPr>
            <a:picLocks noChangeAspect="1"/>
          </p:cNvPicPr>
          <p:nvPr/>
        </p:nvPicPr>
        <p:blipFill>
          <a:blip r:embed="rId4" cstate="print"/>
          <a:stretch>
            <a:fillRect/>
          </a:stretch>
        </p:blipFill>
        <p:spPr>
          <a:xfrm>
            <a:off x="539552" y="2132856"/>
            <a:ext cx="7961590" cy="4303957"/>
          </a:xfrm>
          <a:prstGeom prst="rect">
            <a:avLst/>
          </a:prstGeom>
          <a:solidFill>
            <a:schemeClr val="tx1"/>
          </a:solidFill>
          <a:ln>
            <a:solidFill>
              <a:schemeClr val="bg1">
                <a:lumMod val="65000"/>
              </a:schemeClr>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az 3" descr="zF5BmTmeAgFonjDELDNZkZ-970-80.jpg">
            <a:extLst>
              <a:ext uri="{FF2B5EF4-FFF2-40B4-BE49-F238E27FC236}">
                <a16:creationId xmlns="" xmlns:a16="http://schemas.microsoft.com/office/drawing/2014/main" id="{7E003635-88E9-44B9-A5DA-1DA0430DCD3D}"/>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21545"/>
          <a:stretch/>
        </p:blipFill>
        <p:spPr>
          <a:xfrm>
            <a:off x="2642616" y="10"/>
            <a:ext cx="6501384" cy="6857990"/>
          </a:xfrm>
          <a:prstGeom prst="rect">
            <a:avLst/>
          </a:prstGeom>
        </p:spPr>
      </p:pic>
      <p:sp>
        <p:nvSpPr>
          <p:cNvPr id="23" name="Rectangle 2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 xmlns:a16="http://schemas.microsoft.com/office/drawing/2014/main" id="{B1ADFA08-AF79-4541-9CEB-A7653A6D69C0}"/>
              </a:ext>
            </a:extLst>
          </p:cNvPr>
          <p:cNvSpPr>
            <a:spLocks noGrp="1"/>
          </p:cNvSpPr>
          <p:nvPr>
            <p:ph type="title"/>
          </p:nvPr>
        </p:nvSpPr>
        <p:spPr>
          <a:xfrm>
            <a:off x="358485" y="1122363"/>
            <a:ext cx="3017520" cy="3204134"/>
          </a:xfrm>
        </p:spPr>
        <p:txBody>
          <a:bodyPr vert="horz" lIns="91440" tIns="45720" rIns="91440" bIns="45720" rtlCol="0" anchor="b">
            <a:normAutofit/>
          </a:bodyPr>
          <a:lstStyle/>
          <a:p>
            <a:pPr>
              <a:lnSpc>
                <a:spcPct val="90000"/>
              </a:lnSpc>
            </a:pPr>
            <a:r>
              <a:rPr lang="en-US" sz="2900"/>
              <a:t>Clinical Characteristics</a:t>
            </a:r>
          </a:p>
        </p:txBody>
      </p:sp>
      <p:sp>
        <p:nvSpPr>
          <p:cNvPr id="25" name="Rectangle 2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7910748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3841</TotalTime>
  <Words>4928</Words>
  <Application>Microsoft Office PowerPoint</Application>
  <PresentationFormat>On-screen Show (4:3)</PresentationFormat>
  <Paragraphs>613</Paragraphs>
  <Slides>74</Slides>
  <Notes>54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74</vt:i4>
      </vt:variant>
    </vt:vector>
  </HeadingPairs>
  <TitlesOfParts>
    <vt:vector size="77" baseType="lpstr">
      <vt:lpstr>Office Theme</vt:lpstr>
      <vt:lpstr>Black</vt:lpstr>
      <vt:lpstr>Acrobat Document</vt:lpstr>
      <vt:lpstr>Management of the critically ill adult patient with confirmed or suspected COVID-19  May 7th 2020v3</vt:lpstr>
      <vt:lpstr>  Virus:     SARS-CoV-2    Disease:  COVID-19 </vt:lpstr>
      <vt:lpstr>Slide 3</vt:lpstr>
      <vt:lpstr>Slide 4</vt:lpstr>
      <vt:lpstr>COVID-19  EPIDEMIOLOGY</vt:lpstr>
      <vt:lpstr>Slide 6</vt:lpstr>
      <vt:lpstr>Slide 7</vt:lpstr>
      <vt:lpstr>Slide 8</vt:lpstr>
      <vt:lpstr>Clinical Characteristics</vt:lpstr>
      <vt:lpstr>Slide 10</vt:lpstr>
      <vt:lpstr>Slide 11</vt:lpstr>
      <vt:lpstr>Slide 12</vt:lpstr>
      <vt:lpstr>Laboratory testing for COVID-19</vt:lpstr>
      <vt:lpstr>Clinical Course</vt:lpstr>
      <vt:lpstr>Slide 15</vt:lpstr>
      <vt:lpstr>Slide 16</vt:lpstr>
      <vt:lpstr>Prevention of Spread  &amp;  Protection of  HealthCARe WORKERS </vt:lpstr>
      <vt:lpstr>Transmission</vt:lpstr>
      <vt:lpstr>Slide 19</vt:lpstr>
      <vt:lpstr>Slide 20</vt:lpstr>
      <vt:lpstr>FFP3 or surgical mask (over NP) Mask or Non-rebreather for Transfer </vt:lpstr>
      <vt:lpstr>  Aerosol generating procedures</vt:lpstr>
      <vt:lpstr>Personal Protective Equipment </vt:lpstr>
      <vt:lpstr>Technique for Donning and Doffing of PPE</vt:lpstr>
      <vt:lpstr>Slide 25</vt:lpstr>
      <vt:lpstr>Critical Care Equipment</vt:lpstr>
      <vt:lpstr> Operating theatre</vt:lpstr>
      <vt:lpstr>Treatment</vt:lpstr>
      <vt:lpstr>Slide 29</vt:lpstr>
      <vt:lpstr>Slide 30</vt:lpstr>
      <vt:lpstr>Current Clinical Trials / Studies </vt:lpstr>
      <vt:lpstr>Slide 32</vt:lpstr>
      <vt:lpstr>Slide 33</vt:lpstr>
      <vt:lpstr>Bacterial infections</vt:lpstr>
      <vt:lpstr>Respiratory Support</vt:lpstr>
      <vt:lpstr>Respiratory Support</vt:lpstr>
      <vt:lpstr>Slide 37</vt:lpstr>
      <vt:lpstr>Mechanical ventilation</vt:lpstr>
      <vt:lpstr>Slide 39</vt:lpstr>
      <vt:lpstr>Rescue Therapy</vt:lpstr>
      <vt:lpstr>Preventing Infection while on IPPV</vt:lpstr>
      <vt:lpstr>Liberation from Mechanical Ventilation</vt:lpstr>
      <vt:lpstr>Complications</vt:lpstr>
      <vt:lpstr>Slide 44</vt:lpstr>
      <vt:lpstr>Treatment of shock</vt:lpstr>
      <vt:lpstr>Acute Kidney Injury </vt:lpstr>
      <vt:lpstr>Slide 47</vt:lpstr>
      <vt:lpstr>Thrombosis</vt:lpstr>
      <vt:lpstr>Current HSE guidance for anticoagulation in COVID19</vt:lpstr>
      <vt:lpstr>Outcome and Prognostication</vt:lpstr>
      <vt:lpstr>Slide 51</vt:lpstr>
      <vt:lpstr>Slide 52</vt:lpstr>
      <vt:lpstr>Slide 53</vt:lpstr>
      <vt:lpstr>Slide 54</vt:lpstr>
      <vt:lpstr>The Criteria for assessment of the Sequential Organ Failure Assessment (SOFA)</vt:lpstr>
      <vt:lpstr>Slide 56</vt:lpstr>
      <vt:lpstr>Inter Hospital transfer and COVID-19</vt:lpstr>
      <vt:lpstr>Slide 58</vt:lpstr>
      <vt:lpstr>CARDIOPULMONARY RESUSCIATION &amp; DNAR DECISION MAKING DURING COVID-19  </vt:lpstr>
      <vt:lpstr>Slide 60</vt:lpstr>
      <vt:lpstr>Slide 61</vt:lpstr>
      <vt:lpstr>Slide 62</vt:lpstr>
      <vt:lpstr>Conclusions</vt:lpstr>
      <vt:lpstr>Slide 64</vt:lpstr>
      <vt:lpstr>Dr John Bates           Consultant Intensivist  Dean, Joint Faculty of Intensive Care Medicine of Ireland  Dr Vida Hamilton     Consultant Intensivist and National Clinical Advisor and Group Lead (Acute Hospitals)  </vt:lpstr>
      <vt:lpstr>Useful Resources:</vt:lpstr>
      <vt:lpstr>Suggested ARDS Mechanical Ventilation Protocol</vt:lpstr>
      <vt:lpstr>Slide 68</vt:lpstr>
      <vt:lpstr>Slide 69</vt:lpstr>
      <vt:lpstr>Slide 70</vt:lpstr>
      <vt:lpstr>Slide 71</vt:lpstr>
      <vt:lpstr>ARDSnet PEEP Protocol</vt:lpstr>
      <vt:lpstr>Slide 73</vt:lpstr>
      <vt:lpstr>Slide 74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the critically ill patient with confirmed or suspected COVID-19</dc:title>
  <dc:creator>John Bates</dc:creator>
  <cp:lastModifiedBy>bates_j</cp:lastModifiedBy>
  <cp:revision>179</cp:revision>
  <dcterms:created xsi:type="dcterms:W3CDTF">2020-03-09T22:40:54Z</dcterms:created>
  <dcterms:modified xsi:type="dcterms:W3CDTF">2020-05-11T15:03:34Z</dcterms:modified>
</cp:coreProperties>
</file>